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312" r:id="rId4"/>
    <p:sldId id="256" r:id="rId5"/>
    <p:sldId id="275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9" r:id="rId15"/>
    <p:sldId id="268" r:id="rId16"/>
    <p:sldId id="266" r:id="rId17"/>
    <p:sldId id="265" r:id="rId18"/>
    <p:sldId id="267" r:id="rId19"/>
    <p:sldId id="276" r:id="rId20"/>
    <p:sldId id="271" r:id="rId21"/>
    <p:sldId id="272" r:id="rId22"/>
    <p:sldId id="310" r:id="rId23"/>
    <p:sldId id="302" r:id="rId24"/>
    <p:sldId id="303" r:id="rId25"/>
    <p:sldId id="304" r:id="rId26"/>
    <p:sldId id="305" r:id="rId27"/>
    <p:sldId id="306" r:id="rId28"/>
    <p:sldId id="309" r:id="rId29"/>
    <p:sldId id="311" r:id="rId30"/>
    <p:sldId id="307" r:id="rId31"/>
    <p:sldId id="308" r:id="rId32"/>
    <p:sldId id="288" r:id="rId33"/>
    <p:sldId id="279" r:id="rId34"/>
    <p:sldId id="289" r:id="rId35"/>
    <p:sldId id="287" r:id="rId36"/>
    <p:sldId id="290" r:id="rId37"/>
    <p:sldId id="286" r:id="rId38"/>
    <p:sldId id="291" r:id="rId39"/>
    <p:sldId id="292" r:id="rId40"/>
    <p:sldId id="293" r:id="rId41"/>
    <p:sldId id="282" r:id="rId42"/>
    <p:sldId id="283" r:id="rId43"/>
    <p:sldId id="294" r:id="rId44"/>
    <p:sldId id="297" r:id="rId45"/>
    <p:sldId id="284" r:id="rId46"/>
    <p:sldId id="295" r:id="rId47"/>
    <p:sldId id="298" r:id="rId48"/>
    <p:sldId id="296" r:id="rId49"/>
    <p:sldId id="285" r:id="rId50"/>
    <p:sldId id="300" r:id="rId51"/>
    <p:sldId id="299" r:id="rId52"/>
    <p:sldId id="301" r:id="rId53"/>
    <p:sldId id="270" r:id="rId54"/>
    <p:sldId id="278" r:id="rId55"/>
    <p:sldId id="28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760A7E6-C1D8-4A2F-B0F9-7BF0CF39BCD2}">
          <p14:sldIdLst>
            <p14:sldId id="273"/>
            <p14:sldId id="274"/>
            <p14:sldId id="312"/>
          </p14:sldIdLst>
        </p14:section>
        <p14:section name="Base Idea" id="{8EF95091-68DC-41B1-986B-03E91B0E646B}">
          <p14:sldIdLst>
            <p14:sldId id="256"/>
          </p14:sldIdLst>
        </p14:section>
        <p14:section name="RW Example" id="{3B61C20C-6EA2-4C75-B2F6-0F60D2AB9951}">
          <p14:sldIdLst>
            <p14:sldId id="27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9"/>
            <p14:sldId id="268"/>
            <p14:sldId id="266"/>
            <p14:sldId id="265"/>
            <p14:sldId id="267"/>
          </p14:sldIdLst>
        </p14:section>
        <p14:section name="What if Borrower steals?" id="{92121794-BC80-4645-B1CF-2EF5D6A683A9}">
          <p14:sldIdLst>
            <p14:sldId id="276"/>
            <p14:sldId id="271"/>
            <p14:sldId id="272"/>
          </p14:sldIdLst>
        </p14:section>
        <p14:section name="Rough Designs" id="{E6F442E1-BA83-41A6-B208-A0EDB9A98145}">
          <p14:sldIdLst>
            <p14:sldId id="310"/>
            <p14:sldId id="302"/>
            <p14:sldId id="303"/>
            <p14:sldId id="304"/>
            <p14:sldId id="305"/>
            <p14:sldId id="306"/>
            <p14:sldId id="309"/>
            <p14:sldId id="311"/>
            <p14:sldId id="307"/>
            <p14:sldId id="308"/>
          </p14:sldIdLst>
        </p14:section>
        <p14:section name="User Interface Flow/Process" id="{7BCEE9F8-DF89-474C-95D7-B4A4EC39C966}">
          <p14:sldIdLst>
            <p14:sldId id="288"/>
            <p14:sldId id="279"/>
            <p14:sldId id="289"/>
            <p14:sldId id="287"/>
            <p14:sldId id="290"/>
            <p14:sldId id="286"/>
            <p14:sldId id="291"/>
            <p14:sldId id="292"/>
            <p14:sldId id="293"/>
            <p14:sldId id="282"/>
            <p14:sldId id="283"/>
            <p14:sldId id="294"/>
            <p14:sldId id="297"/>
            <p14:sldId id="284"/>
            <p14:sldId id="295"/>
            <p14:sldId id="298"/>
            <p14:sldId id="296"/>
            <p14:sldId id="285"/>
            <p14:sldId id="300"/>
            <p14:sldId id="299"/>
            <p14:sldId id="301"/>
          </p14:sldIdLst>
        </p14:section>
        <p14:section name="Thoughts etc" id="{7B9941CB-C96F-4F6B-9636-95271778C074}">
          <p14:sldIdLst>
            <p14:sldId id="270"/>
            <p14:sldId id="278"/>
          </p14:sldIdLst>
        </p14:section>
        <p14:section name="Dumping Ground" id="{2DA22DD4-7BD9-4B14-AC03-56E4F6CE4B11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ke Galvin [ed18j2g]" initials="JG[" lastIdx="1" clrIdx="0">
    <p:extLst>
      <p:ext uri="{19B8F6BF-5375-455C-9EA6-DF929625EA0E}">
        <p15:presenceInfo xmlns:p15="http://schemas.microsoft.com/office/powerpoint/2012/main" userId="Jake Galvin [ed18j2g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95D"/>
    <a:srgbClr val="1D2026"/>
    <a:srgbClr val="537DE5"/>
    <a:srgbClr val="773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71" autoAdjust="0"/>
    <p:restoredTop sz="94660"/>
  </p:normalViewPr>
  <p:slideViewPr>
    <p:cSldViewPr snapToGrid="0">
      <p:cViewPr>
        <p:scale>
          <a:sx n="95" d="100"/>
          <a:sy n="95" d="100"/>
        </p:scale>
        <p:origin x="48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2250-F760-4709-A3C4-E1784447B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AA5C8-3747-4817-A4F8-390E4D87D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C0863-1667-4C77-9B86-8FACDBDB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B55B-0BFF-4866-9669-F02ACA50B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3333F-0D3F-445D-9A17-270A444F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92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ABC8-90D5-4A8C-8146-5BA1B2C4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9DD64-6AED-4352-ADF4-EC00805C6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A79FE-F130-4D94-8EFB-E9C6C42C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6C1A0-3FB3-44A6-993E-7CB40655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58524-9E44-41D1-AA78-E66723AD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3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E412A9-AB25-4643-A7F5-3BDE771DA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F53A7-63DA-4BAD-AF3D-1355E2E12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5369D-A2ED-4528-B31B-8694C35E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EB79B-8B80-43A9-83AE-55B1022B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79AC-C6BC-4B79-9FD2-7FB4A4EA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77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B9990-C3C7-43BC-BA33-A6E1CB52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88C8D-30E1-4B35-9250-2605F2AD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400E8-3714-4BE5-B407-553E4E15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C27DE-D2C4-4639-8DB0-032FC39C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62C59-5EA9-4348-A8FE-89CAF426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64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19BAE-EE1D-404F-BAE5-3C048064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FFE2-9809-4F81-A236-AB9B28E46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6D790-3C41-4F34-8F35-383B078A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4B46-E7E7-4066-869A-2F6D80B28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24478-02E7-4AFF-8948-15A3EA56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0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CB1D-2C75-4237-9907-14699FD1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974C7-3BFA-430A-A300-B10265821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BBF1A-E945-4D43-86C3-B96E0DC6F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D5E22-E3E7-4EDC-B113-AE0B731B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BEC7B-6BC7-4699-8EA7-D40A7267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E9B46-9BB6-4368-9CFA-10D6319B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42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D0ABC-D6CF-42BB-B148-7CF11652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A6C05-F3CF-4209-B1E9-0F1275DA2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3F65F-CBB4-4511-9B93-8CF3BFFC3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21E406-5A1F-47AF-A914-4A7E13DD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3F573-F6D8-45F3-8A5C-F10E7144D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419DB-9862-4E2F-AA2C-10265551C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36FA3F-C432-4051-8FE4-C4CD11C4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D4157-5C6C-4901-8177-CC739963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049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407C-2F3A-4219-978F-0AC8D5FB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49DB8-877C-491C-BCC8-C56FA5F1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D9F67-69D5-43DD-95A0-C3E8617D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BC495-3FFE-48A3-A195-710E0F5F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86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12C0BE-D24A-47F5-BA5A-6B42BC1A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8C821-CCD5-4E72-8DA9-FAF4FB15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A387-A7AC-46C4-8888-BC90FCAC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3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3BCB-3832-4ECA-992B-F58E196D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B4F3A-ABCA-4094-83DB-19680B512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3E8B5-6F3E-48E5-8A2A-61683C379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2CC22-7A63-4CEC-BA7B-E356D4F7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133A6-9287-4E79-B439-119E8C4B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D32C7-3AAE-4D69-B41E-F9D9C5A9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90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EE67-0C05-4016-A036-02C04EB28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2DF28-49E5-49E8-A9D2-4B76F4D6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BD231-74CE-4C9B-946D-D0B731A1F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A73A5-DEEC-428E-894F-A8031914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516AE-0CA1-4811-BFCA-D53385E5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2F33-D968-40F5-A8FA-6C89619F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75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DB391-37CF-49D1-9E08-409E67E1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C97E0-EDBA-41E8-BD83-4895DDBFC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BB3AA-1F26-447B-8C07-71E89684B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D9FE2-C6D6-4944-9830-B823842C1695}" type="datetimeFigureOut">
              <a:rPr lang="en-GB" smtClean="0"/>
              <a:t>05/04/2021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9EA58-BB56-4E1E-BF03-B7D07B3D6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C4340-EA6C-4273-816C-63CB156DD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12DFF-0CA9-4197-8229-A44679626B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84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installers.sandbox.game/The_Sandbox_One_Pager_2020.pdf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allers.sandbox.game/The_Sandbox_One_Pager_2020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sandboxgame/sandbox-smart-contracts" TargetMode="External"/><Relationship Id="rId13" Type="http://schemas.openxmlformats.org/officeDocument/2006/relationships/hyperlink" Target="https://opensea.io/assets/0xa342f5d851e866e18ff98f351f2c6637f4478db5/40785833732304342849735419653626615027421227776496020677721887159020450484224" TargetMode="External"/><Relationship Id="rId18" Type="http://schemas.openxmlformats.org/officeDocument/2006/relationships/hyperlink" Target="https://github.com/oort-digital" TargetMode="External"/><Relationship Id="rId3" Type="http://schemas.openxmlformats.org/officeDocument/2006/relationships/hyperlink" Target="https://sandboxgame.gitbook.io/the-sandbox/" TargetMode="External"/><Relationship Id="rId7" Type="http://schemas.openxmlformats.org/officeDocument/2006/relationships/hyperlink" Target="https://medium.com/sandbox-game/user-generated-contents-meets-nfts-within-the-sandbox-4b865966c54e" TargetMode="External"/><Relationship Id="rId12" Type="http://schemas.openxmlformats.org/officeDocument/2006/relationships/hyperlink" Target="https://etherscan.io/address/0xa342f5d851e866e18ff98f351f2c6637f4478db5#readProxyContract" TargetMode="External"/><Relationship Id="rId17" Type="http://schemas.openxmlformats.org/officeDocument/2006/relationships/hyperlink" Target="https://etherscan.io/address/0xa133541435caeb964f572132acd8feac3ed1d80b" TargetMode="External"/><Relationship Id="rId2" Type="http://schemas.openxmlformats.org/officeDocument/2006/relationships/hyperlink" Target="https://www.sandbox.game/" TargetMode="External"/><Relationship Id="rId16" Type="http://schemas.openxmlformats.org/officeDocument/2006/relationships/hyperlink" Target="https://twitter.com/OortDigita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sandbox-game/erc-1155-a-new-standard-for-the-sandbox-c95ee1e45072" TargetMode="External"/><Relationship Id="rId11" Type="http://schemas.openxmlformats.org/officeDocument/2006/relationships/hyperlink" Target="https://etherscan.io/token/0x50f5474724e0ee42d9a4e711ccfb275809fd6d4a#balances" TargetMode="External"/><Relationship Id="rId5" Type="http://schemas.openxmlformats.org/officeDocument/2006/relationships/hyperlink" Target="https://installers.sandbox.game/The_Sandbox_Whitepaper_2020.pdf" TargetMode="External"/><Relationship Id="rId15" Type="http://schemas.openxmlformats.org/officeDocument/2006/relationships/hyperlink" Target="https://discord.gg/STsVX5GPhz" TargetMode="External"/><Relationship Id="rId10" Type="http://schemas.openxmlformats.org/officeDocument/2006/relationships/hyperlink" Target="https://etherscan.io/token/0x3845badAde8e6dFF049820680d1F14bD3903a5d0" TargetMode="External"/><Relationship Id="rId19" Type="http://schemas.openxmlformats.org/officeDocument/2006/relationships/hyperlink" Target="https://docs.oortdigital.tech/" TargetMode="External"/><Relationship Id="rId4" Type="http://schemas.openxmlformats.org/officeDocument/2006/relationships/hyperlink" Target="https://medium.com/sandbox-game" TargetMode="External"/><Relationship Id="rId9" Type="http://schemas.openxmlformats.org/officeDocument/2006/relationships/hyperlink" Target="https://github.com/ethereum/eips/issues/1155" TargetMode="External"/><Relationship Id="rId14" Type="http://schemas.openxmlformats.org/officeDocument/2006/relationships/hyperlink" Target="https://www.reddit.com/r/TheSandboxGaming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22FE02-6DCE-4592-A768-88AEBB4F5558}"/>
              </a:ext>
            </a:extLst>
          </p:cNvPr>
          <p:cNvSpPr/>
          <p:nvPr/>
        </p:nvSpPr>
        <p:spPr>
          <a:xfrm>
            <a:off x="918256" y="376971"/>
            <a:ext cx="10309187" cy="39508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CCCDF3-C978-4282-B236-4794EFAB9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Lending ASSETs in The Sandbox Proposal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74376C1-E8A7-460C-AB07-9CB39CC6A6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(</a:t>
            </a:r>
            <a:r>
              <a:rPr lang="en-US" dirty="0" err="1"/>
              <a:t>kinda</a:t>
            </a:r>
            <a:r>
              <a:rPr lang="en-US" dirty="0"/>
              <a:t>) rip-off </a:t>
            </a:r>
            <a:r>
              <a:rPr lang="en-US" dirty="0" err="1"/>
              <a:t>Aave</a:t>
            </a:r>
            <a:r>
              <a:rPr lang="en-US" dirty="0"/>
              <a:t> for the Sandbox (but not really)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33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3E178E9-F48C-485A-934C-2796B7EBC103}"/>
              </a:ext>
            </a:extLst>
          </p:cNvPr>
          <p:cNvCxnSpPr>
            <a:cxnSpLocks/>
          </p:cNvCxnSpPr>
          <p:nvPr/>
        </p:nvCxnSpPr>
        <p:spPr>
          <a:xfrm rot="5400000">
            <a:off x="9290443" y="3360006"/>
            <a:ext cx="1045922" cy="868103"/>
          </a:xfrm>
          <a:prstGeom prst="bentConnector3">
            <a:avLst>
              <a:gd name="adj1" fmla="val 9943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0BE599-2A32-4192-BDC4-59F1AE408301}"/>
              </a:ext>
            </a:extLst>
          </p:cNvPr>
          <p:cNvSpPr txBox="1"/>
          <p:nvPr/>
        </p:nvSpPr>
        <p:spPr>
          <a:xfrm>
            <a:off x="9446445" y="3475012"/>
            <a:ext cx="868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90% Value of X in sand (diamond sword </a:t>
            </a:r>
            <a:r>
              <a:rPr lang="en-US" sz="1100" dirty="0" err="1"/>
              <a:t>val</a:t>
            </a:r>
            <a:r>
              <a:rPr lang="en-US" sz="1100" dirty="0"/>
              <a:t>)</a:t>
            </a:r>
            <a:endParaRPr lang="en-GB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A32BEF-15CC-4631-9C60-EF4E0EBC71AF}"/>
              </a:ext>
            </a:extLst>
          </p:cNvPr>
          <p:cNvSpPr/>
          <p:nvPr/>
        </p:nvSpPr>
        <p:spPr>
          <a:xfrm>
            <a:off x="3009422" y="727277"/>
            <a:ext cx="1967696" cy="25232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1955C3-16A6-41E9-B955-3BF81DB95AEF}"/>
              </a:ext>
            </a:extLst>
          </p:cNvPr>
          <p:cNvSpPr txBox="1"/>
          <p:nvPr/>
        </p:nvSpPr>
        <p:spPr>
          <a:xfrm>
            <a:off x="3189143" y="1988917"/>
            <a:ext cx="178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Diamond Sword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20 sand per day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90% </a:t>
            </a:r>
            <a:r>
              <a:rPr lang="en-US" dirty="0" err="1">
                <a:solidFill>
                  <a:schemeClr val="bg1"/>
                </a:solidFill>
              </a:rPr>
              <a:t>Collat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AF4D2E-E6D9-4BBD-9F5D-E6067C085F18}"/>
              </a:ext>
            </a:extLst>
          </p:cNvPr>
          <p:cNvSpPr/>
          <p:nvPr/>
        </p:nvSpPr>
        <p:spPr>
          <a:xfrm>
            <a:off x="3132881" y="844953"/>
            <a:ext cx="1655180" cy="1082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23DC50-9825-4B1A-AD53-EE2127A6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132" y="877495"/>
            <a:ext cx="1079994" cy="10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0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68C8CD-11FA-428A-8D78-A47BD91D1A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2315" y="3458134"/>
            <a:ext cx="1559406" cy="1185331"/>
          </a:xfrm>
          <a:prstGeom prst="bentConnector3">
            <a:avLst>
              <a:gd name="adj1" fmla="val 101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D93CFA-2789-4408-98D5-D8A04ECEFA10}"/>
              </a:ext>
            </a:extLst>
          </p:cNvPr>
          <p:cNvSpPr txBox="1"/>
          <p:nvPr/>
        </p:nvSpPr>
        <p:spPr>
          <a:xfrm>
            <a:off x="9512462" y="4461171"/>
            <a:ext cx="81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ASSET</a:t>
            </a:r>
            <a:r>
              <a:rPr lang="en-US" dirty="0"/>
              <a:t> 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28E7F3-7853-4427-A0B3-7DC81DA3940D}"/>
              </a:ext>
            </a:extLst>
          </p:cNvPr>
          <p:cNvGrpSpPr/>
          <p:nvPr/>
        </p:nvGrpSpPr>
        <p:grpSpPr>
          <a:xfrm>
            <a:off x="9862596" y="1577050"/>
            <a:ext cx="1185332" cy="1605987"/>
            <a:chOff x="3009422" y="727277"/>
            <a:chExt cx="1967696" cy="252328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FD2F5B-7C23-4589-89B3-ED7EC45F6A87}"/>
                </a:ext>
              </a:extLst>
            </p:cNvPr>
            <p:cNvSpPr/>
            <p:nvPr/>
          </p:nvSpPr>
          <p:spPr>
            <a:xfrm>
              <a:off x="3009422" y="727277"/>
              <a:ext cx="1967696" cy="252328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C13C01-FD9A-4277-99BB-2D966C1302CF}"/>
                </a:ext>
              </a:extLst>
            </p:cNvPr>
            <p:cNvSpPr txBox="1"/>
            <p:nvPr/>
          </p:nvSpPr>
          <p:spPr>
            <a:xfrm>
              <a:off x="3189143" y="1988917"/>
              <a:ext cx="1787975" cy="91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Diamond Sword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0B7744-876D-4AAB-8A80-21A1DE4D7BDD}"/>
                </a:ext>
              </a:extLst>
            </p:cNvPr>
            <p:cNvSpPr/>
            <p:nvPr/>
          </p:nvSpPr>
          <p:spPr>
            <a:xfrm>
              <a:off x="3132881" y="844953"/>
              <a:ext cx="1655180" cy="1082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0BB8298-C2F9-4E09-9836-F473F3BE5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997" y="1726964"/>
            <a:ext cx="571013" cy="5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8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1A48C-1AB2-4B77-97EA-7EC1C3955886}"/>
              </a:ext>
            </a:extLst>
          </p:cNvPr>
          <p:cNvSpPr txBox="1"/>
          <p:nvPr/>
        </p:nvSpPr>
        <p:spPr>
          <a:xfrm>
            <a:off x="9813404" y="613909"/>
            <a:ext cx="1873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*does quest*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BB6A56-606B-4E80-AA7E-81FA01A0C2C0}"/>
              </a:ext>
            </a:extLst>
          </p:cNvPr>
          <p:cNvSpPr/>
          <p:nvPr/>
        </p:nvSpPr>
        <p:spPr>
          <a:xfrm>
            <a:off x="9862596" y="1577050"/>
            <a:ext cx="1185332" cy="16059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9B0AB0-8DD8-4E77-A21F-8C79C28C1938}"/>
              </a:ext>
            </a:extLst>
          </p:cNvPr>
          <p:cNvSpPr txBox="1"/>
          <p:nvPr/>
        </p:nvSpPr>
        <p:spPr>
          <a:xfrm>
            <a:off x="9970859" y="2380043"/>
            <a:ext cx="1077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Diamond Sword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5D8EA2-A4A6-4259-A2B3-71F772B8B2F4}"/>
              </a:ext>
            </a:extLst>
          </p:cNvPr>
          <p:cNvSpPr/>
          <p:nvPr/>
        </p:nvSpPr>
        <p:spPr>
          <a:xfrm>
            <a:off x="9936967" y="1651947"/>
            <a:ext cx="997074" cy="6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C56A8B-619A-46CC-B58C-B10A1C1A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465" y="1752942"/>
            <a:ext cx="571013" cy="5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126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91177DD-2307-4772-B3B8-137B124884E2}"/>
              </a:ext>
            </a:extLst>
          </p:cNvPr>
          <p:cNvCxnSpPr>
            <a:cxnSpLocks/>
          </p:cNvCxnSpPr>
          <p:nvPr/>
        </p:nvCxnSpPr>
        <p:spPr>
          <a:xfrm rot="5400000">
            <a:off x="8963660" y="3023582"/>
            <a:ext cx="2789775" cy="1958386"/>
          </a:xfrm>
          <a:prstGeom prst="bentConnector3">
            <a:avLst>
              <a:gd name="adj1" fmla="val 9997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2E610B-F3D8-4FEF-9E7D-CB913EA1A5EF}"/>
              </a:ext>
            </a:extLst>
          </p:cNvPr>
          <p:cNvSpPr txBox="1"/>
          <p:nvPr/>
        </p:nvSpPr>
        <p:spPr>
          <a:xfrm>
            <a:off x="9530617" y="4734970"/>
            <a:ext cx="166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Diamond sword + 20 sand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8DE6B-D219-471E-B783-14C1DFB55ABA}"/>
              </a:ext>
            </a:extLst>
          </p:cNvPr>
          <p:cNvSpPr txBox="1"/>
          <p:nvPr/>
        </p:nvSpPr>
        <p:spPr>
          <a:xfrm>
            <a:off x="9869347" y="663615"/>
            <a:ext cx="1882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 I am now done with sword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BC0546-F7A3-403C-B388-DFE2E64B4A2A}"/>
              </a:ext>
            </a:extLst>
          </p:cNvPr>
          <p:cNvSpPr/>
          <p:nvPr/>
        </p:nvSpPr>
        <p:spPr>
          <a:xfrm>
            <a:off x="9711790" y="3168974"/>
            <a:ext cx="1112541" cy="1518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FBFBA-D795-4466-B8DF-3AFBFA3F41B0}"/>
              </a:ext>
            </a:extLst>
          </p:cNvPr>
          <p:cNvSpPr txBox="1"/>
          <p:nvPr/>
        </p:nvSpPr>
        <p:spPr>
          <a:xfrm>
            <a:off x="9813406" y="3916607"/>
            <a:ext cx="1010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Diamond Sword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752A3-EB92-43AD-B923-82C54019238E}"/>
              </a:ext>
            </a:extLst>
          </p:cNvPr>
          <p:cNvSpPr/>
          <p:nvPr/>
        </p:nvSpPr>
        <p:spPr>
          <a:xfrm>
            <a:off x="9800138" y="3246921"/>
            <a:ext cx="935844" cy="651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7ACEB3-455E-414F-9998-D50A7DE28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068" y="3334348"/>
            <a:ext cx="540059" cy="5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2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8DE6B-D219-471E-B783-14C1DFB55ABA}"/>
              </a:ext>
            </a:extLst>
          </p:cNvPr>
          <p:cNvSpPr txBox="1"/>
          <p:nvPr/>
        </p:nvSpPr>
        <p:spPr>
          <a:xfrm>
            <a:off x="9869347" y="663615"/>
            <a:ext cx="1882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 I am now done with sword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A5A111-3EE9-476C-81C1-873E31F34846}"/>
              </a:ext>
            </a:extLst>
          </p:cNvPr>
          <p:cNvSpPr/>
          <p:nvPr/>
        </p:nvSpPr>
        <p:spPr>
          <a:xfrm>
            <a:off x="3009422" y="727277"/>
            <a:ext cx="1967696" cy="25232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C2B6F-D23A-4E71-B267-98531A958DEA}"/>
              </a:ext>
            </a:extLst>
          </p:cNvPr>
          <p:cNvSpPr txBox="1"/>
          <p:nvPr/>
        </p:nvSpPr>
        <p:spPr>
          <a:xfrm>
            <a:off x="3189143" y="1988917"/>
            <a:ext cx="178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Diamond Sword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20 sand per day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90% </a:t>
            </a:r>
            <a:r>
              <a:rPr lang="en-US" dirty="0" err="1">
                <a:solidFill>
                  <a:schemeClr val="bg1"/>
                </a:solidFill>
              </a:rPr>
              <a:t>Collat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6DB0A0-8D73-4B0E-946D-D8BA473AF742}"/>
              </a:ext>
            </a:extLst>
          </p:cNvPr>
          <p:cNvSpPr/>
          <p:nvPr/>
        </p:nvSpPr>
        <p:spPr>
          <a:xfrm>
            <a:off x="3132881" y="844953"/>
            <a:ext cx="1655180" cy="1082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7E5F6B-943A-44B7-B8D2-B9CD66D9D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65" y="911705"/>
            <a:ext cx="1001904" cy="9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01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33C46F3F-C5CE-4FE4-8CE9-71F837B76EB6}"/>
              </a:ext>
            </a:extLst>
          </p:cNvPr>
          <p:cNvCxnSpPr/>
          <p:nvPr/>
        </p:nvCxnSpPr>
        <p:spPr>
          <a:xfrm rot="5400000" flipH="1" flipV="1">
            <a:off x="9168738" y="3481710"/>
            <a:ext cx="2616560" cy="2195332"/>
          </a:xfrm>
          <a:prstGeom prst="bentConnector3">
            <a:avLst>
              <a:gd name="adj1" fmla="val -72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5279B69-A48C-40B2-A39D-7D2A232D3F90}"/>
              </a:ext>
            </a:extLst>
          </p:cNvPr>
          <p:cNvSpPr txBox="1"/>
          <p:nvPr/>
        </p:nvSpPr>
        <p:spPr>
          <a:xfrm>
            <a:off x="9546967" y="5559836"/>
            <a:ext cx="159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Collat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CE1DE7-7B7A-4714-8AD0-C7B0142D44DF}"/>
              </a:ext>
            </a:extLst>
          </p:cNvPr>
          <p:cNvSpPr/>
          <p:nvPr/>
        </p:nvSpPr>
        <p:spPr>
          <a:xfrm>
            <a:off x="3009422" y="727277"/>
            <a:ext cx="1967696" cy="25232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5693E-C25F-4FA4-AC75-FBAAA789EA73}"/>
              </a:ext>
            </a:extLst>
          </p:cNvPr>
          <p:cNvSpPr txBox="1"/>
          <p:nvPr/>
        </p:nvSpPr>
        <p:spPr>
          <a:xfrm>
            <a:off x="3189143" y="1988917"/>
            <a:ext cx="178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Diamond Sword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20 sand per day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90% </a:t>
            </a:r>
            <a:r>
              <a:rPr lang="en-US" dirty="0" err="1">
                <a:solidFill>
                  <a:schemeClr val="bg1"/>
                </a:solidFill>
              </a:rPr>
              <a:t>Collat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0C6312-29A0-4E3F-9A71-26DC555700F4}"/>
              </a:ext>
            </a:extLst>
          </p:cNvPr>
          <p:cNvSpPr/>
          <p:nvPr/>
        </p:nvSpPr>
        <p:spPr>
          <a:xfrm>
            <a:off x="3132881" y="844953"/>
            <a:ext cx="1655180" cy="1082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0888AE-AE32-4A15-81D0-61C67CA7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65" y="911705"/>
            <a:ext cx="1001904" cy="9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1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8DE6B-D219-471E-B783-14C1DFB55ABA}"/>
              </a:ext>
            </a:extLst>
          </p:cNvPr>
          <p:cNvSpPr txBox="1"/>
          <p:nvPr/>
        </p:nvSpPr>
        <p:spPr>
          <a:xfrm>
            <a:off x="9869347" y="663615"/>
            <a:ext cx="1882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 I am now done with sword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A5A111-3EE9-476C-81C1-873E31F34846}"/>
              </a:ext>
            </a:extLst>
          </p:cNvPr>
          <p:cNvSpPr/>
          <p:nvPr/>
        </p:nvSpPr>
        <p:spPr>
          <a:xfrm>
            <a:off x="3009422" y="727277"/>
            <a:ext cx="1967696" cy="25232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FC2B6F-D23A-4E71-B267-98531A958DEA}"/>
              </a:ext>
            </a:extLst>
          </p:cNvPr>
          <p:cNvSpPr txBox="1"/>
          <p:nvPr/>
        </p:nvSpPr>
        <p:spPr>
          <a:xfrm>
            <a:off x="3189143" y="1988917"/>
            <a:ext cx="178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Diamond Sword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20 sand per day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90% </a:t>
            </a:r>
            <a:r>
              <a:rPr lang="en-US" dirty="0" err="1">
                <a:solidFill>
                  <a:schemeClr val="bg1"/>
                </a:solidFill>
              </a:rPr>
              <a:t>Collat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6DB0A0-8D73-4B0E-946D-D8BA473AF742}"/>
              </a:ext>
            </a:extLst>
          </p:cNvPr>
          <p:cNvSpPr/>
          <p:nvPr/>
        </p:nvSpPr>
        <p:spPr>
          <a:xfrm>
            <a:off x="3132881" y="844953"/>
            <a:ext cx="1655180" cy="1082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940D6-D2EA-401F-B7BD-98B4D8FAA618}"/>
              </a:ext>
            </a:extLst>
          </p:cNvPr>
          <p:cNvSpPr/>
          <p:nvPr/>
        </p:nvSpPr>
        <p:spPr>
          <a:xfrm>
            <a:off x="4186177" y="2823258"/>
            <a:ext cx="3638309" cy="1568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Weeks pass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CF5591-3A3A-48FB-B069-99A1AA64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65" y="911705"/>
            <a:ext cx="1001904" cy="9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61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A72028D-8887-437D-ABEF-0CE3613FB23E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1494150" y="3271102"/>
            <a:ext cx="1318503" cy="110799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DA31AF-18F4-438D-8AD3-C853FCE080C5}"/>
              </a:ext>
            </a:extLst>
          </p:cNvPr>
          <p:cNvSpPr txBox="1"/>
          <p:nvPr/>
        </p:nvSpPr>
        <p:spPr>
          <a:xfrm>
            <a:off x="1494148" y="3224932"/>
            <a:ext cx="157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Diamond sword + 20 sand per day of rental use</a:t>
            </a:r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6C4E8F-DE41-480C-814E-D5EBD8F6D78C}"/>
              </a:ext>
            </a:extLst>
          </p:cNvPr>
          <p:cNvGrpSpPr/>
          <p:nvPr/>
        </p:nvGrpSpPr>
        <p:grpSpPr>
          <a:xfrm>
            <a:off x="163327" y="3477133"/>
            <a:ext cx="1185332" cy="1605987"/>
            <a:chOff x="-1032008" y="987729"/>
            <a:chExt cx="1967695" cy="252328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C08FE0-5374-4F01-B3AB-DF526951727F}"/>
                </a:ext>
              </a:extLst>
            </p:cNvPr>
            <p:cNvSpPr/>
            <p:nvPr/>
          </p:nvSpPr>
          <p:spPr>
            <a:xfrm>
              <a:off x="-1032008" y="987729"/>
              <a:ext cx="1967695" cy="252328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143865-5952-4689-BBA1-12EF77074E7A}"/>
                </a:ext>
              </a:extLst>
            </p:cNvPr>
            <p:cNvSpPr txBox="1"/>
            <p:nvPr/>
          </p:nvSpPr>
          <p:spPr>
            <a:xfrm>
              <a:off x="-942149" y="2262001"/>
              <a:ext cx="1787975" cy="918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Diamond Sword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D81526-97FC-4847-AC08-852B3DB70DE2}"/>
                </a:ext>
              </a:extLst>
            </p:cNvPr>
            <p:cNvSpPr/>
            <p:nvPr/>
          </p:nvSpPr>
          <p:spPr>
            <a:xfrm>
              <a:off x="-875750" y="1111678"/>
              <a:ext cx="1655180" cy="1082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6AA1D40-2572-4BB8-8566-B90FEB57D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27" y="3596024"/>
            <a:ext cx="651628" cy="6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2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48468" y="533021"/>
            <a:ext cx="2055043" cy="3451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8DE6B-D219-471E-B783-14C1DFB55ABA}"/>
              </a:ext>
            </a:extLst>
          </p:cNvPr>
          <p:cNvSpPr txBox="1"/>
          <p:nvPr/>
        </p:nvSpPr>
        <p:spPr>
          <a:xfrm>
            <a:off x="534583" y="2376306"/>
            <a:ext cx="188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got sword back and got some money for some random using it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B24DB-BE27-43AD-A068-644FEFE919E0}"/>
              </a:ext>
            </a:extLst>
          </p:cNvPr>
          <p:cNvSpPr/>
          <p:nvPr/>
        </p:nvSpPr>
        <p:spPr>
          <a:xfrm>
            <a:off x="552692" y="663615"/>
            <a:ext cx="1185332" cy="16059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080A9-1A8D-4D1F-913A-597EEE35B044}"/>
              </a:ext>
            </a:extLst>
          </p:cNvPr>
          <p:cNvSpPr txBox="1"/>
          <p:nvPr/>
        </p:nvSpPr>
        <p:spPr>
          <a:xfrm>
            <a:off x="660955" y="1466608"/>
            <a:ext cx="1077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Diamond Sword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6B38D7-5E45-41D6-B7F0-BAC42E11EE12}"/>
              </a:ext>
            </a:extLst>
          </p:cNvPr>
          <p:cNvSpPr/>
          <p:nvPr/>
        </p:nvSpPr>
        <p:spPr>
          <a:xfrm>
            <a:off x="627063" y="738512"/>
            <a:ext cx="997074" cy="6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C18D9E-1FF8-4126-89B6-F00E4FAA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26" y="775479"/>
            <a:ext cx="651628" cy="6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2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22FE02-6DCE-4592-A768-88AEBB4F5558}"/>
              </a:ext>
            </a:extLst>
          </p:cNvPr>
          <p:cNvSpPr/>
          <p:nvPr/>
        </p:nvSpPr>
        <p:spPr>
          <a:xfrm>
            <a:off x="918256" y="376971"/>
            <a:ext cx="10309187" cy="3950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CCCDF3-C978-4282-B236-4794EFAB9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if Borrower steals ASSET?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66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C483ED6-A299-47FA-92C8-2269DCBB520D}"/>
              </a:ext>
            </a:extLst>
          </p:cNvPr>
          <p:cNvSpPr/>
          <p:nvPr/>
        </p:nvSpPr>
        <p:spPr>
          <a:xfrm>
            <a:off x="7614481" y="-300942"/>
            <a:ext cx="5095257" cy="7396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87267F-AF65-43FF-B8FE-40D263AF41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4055" y="-197231"/>
            <a:ext cx="8258537" cy="71482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691727-8B55-475C-9338-E5C4F92C7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Quick Primer on The Sandbox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0688A-57E3-46DD-B03A-ED7B21853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“A Decentralized gaming platform made by players”</a:t>
            </a:r>
          </a:p>
          <a:p>
            <a:r>
              <a:rPr lang="en-GB" dirty="0">
                <a:solidFill>
                  <a:schemeClr val="bg1"/>
                </a:solidFill>
              </a:rPr>
              <a:t>“The Sandbox is a virtual world [metaverse] where players can </a:t>
            </a:r>
            <a:r>
              <a:rPr lang="en-GB" dirty="0" err="1">
                <a:solidFill>
                  <a:schemeClr val="bg1"/>
                </a:solidFill>
              </a:rPr>
              <a:t>buil</a:t>
            </a:r>
            <a:r>
              <a:rPr lang="en-GB" dirty="0">
                <a:solidFill>
                  <a:schemeClr val="bg1"/>
                </a:solidFill>
              </a:rPr>
              <a:t>, own, and </a:t>
            </a:r>
            <a:r>
              <a:rPr lang="en-GB" dirty="0" err="1">
                <a:solidFill>
                  <a:schemeClr val="bg1"/>
                </a:solidFill>
              </a:rPr>
              <a:t>monatize</a:t>
            </a:r>
            <a:r>
              <a:rPr lang="en-GB" dirty="0">
                <a:solidFill>
                  <a:schemeClr val="bg1"/>
                </a:solidFill>
              </a:rPr>
              <a:t> their gaming experiences in the Ethereum blockchain using $SAND, the main utility token of the platform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DEBC0-91FE-479B-BD04-596E3905224B}"/>
              </a:ext>
            </a:extLst>
          </p:cNvPr>
          <p:cNvSpPr txBox="1"/>
          <p:nvPr/>
        </p:nvSpPr>
        <p:spPr>
          <a:xfrm>
            <a:off x="-1385" y="6534834"/>
            <a:ext cx="8654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https://installers.sandbox.game/The_Sandbox_One_Pager_2020.pdf</a:t>
            </a: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9FD53E-2824-4E6D-ABA3-16939E72A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585" y="260939"/>
            <a:ext cx="3583073" cy="370225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23" name="Picture 22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E9BBC792-DF83-4423-A263-CBF9DB66D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23" y="3837308"/>
            <a:ext cx="5095257" cy="286608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5" name="Picture 24" descr="A picture containing cake, birthday, table, LEGO&#10;&#10;Description automatically generated">
            <a:extLst>
              <a:ext uri="{FF2B5EF4-FFF2-40B4-BE49-F238E27FC236}">
                <a16:creationId xmlns:a16="http://schemas.microsoft.com/office/drawing/2014/main" id="{1B9567FB-D4FA-4068-B1B5-AB3424FD6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76086" y="386555"/>
            <a:ext cx="3544943" cy="27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1A48C-1AB2-4B77-97EA-7EC1C3955886}"/>
              </a:ext>
            </a:extLst>
          </p:cNvPr>
          <p:cNvSpPr txBox="1"/>
          <p:nvPr/>
        </p:nvSpPr>
        <p:spPr>
          <a:xfrm>
            <a:off x="9813404" y="613909"/>
            <a:ext cx="1873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*steals item*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BB6A56-606B-4E80-AA7E-81FA01A0C2C0}"/>
              </a:ext>
            </a:extLst>
          </p:cNvPr>
          <p:cNvSpPr/>
          <p:nvPr/>
        </p:nvSpPr>
        <p:spPr>
          <a:xfrm>
            <a:off x="9862596" y="1577050"/>
            <a:ext cx="1185332" cy="16059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9B0AB0-8DD8-4E77-A21F-8C79C28C1938}"/>
              </a:ext>
            </a:extLst>
          </p:cNvPr>
          <p:cNvSpPr txBox="1"/>
          <p:nvPr/>
        </p:nvSpPr>
        <p:spPr>
          <a:xfrm>
            <a:off x="9970859" y="2380043"/>
            <a:ext cx="1077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Diamond Sword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5D8EA2-A4A6-4259-A2B3-71F772B8B2F4}"/>
              </a:ext>
            </a:extLst>
          </p:cNvPr>
          <p:cNvSpPr/>
          <p:nvPr/>
        </p:nvSpPr>
        <p:spPr>
          <a:xfrm>
            <a:off x="9936967" y="1651947"/>
            <a:ext cx="997074" cy="6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B83D24-AEAC-4227-AFEF-2438C930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465" y="1752942"/>
            <a:ext cx="571013" cy="5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1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8DE6B-D219-471E-B783-14C1DFB55ABA}"/>
              </a:ext>
            </a:extLst>
          </p:cNvPr>
          <p:cNvSpPr txBox="1"/>
          <p:nvPr/>
        </p:nvSpPr>
        <p:spPr>
          <a:xfrm>
            <a:off x="9869347" y="663615"/>
            <a:ext cx="188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CB405F7-5978-462A-B32E-2404784AC070}"/>
              </a:ext>
            </a:extLst>
          </p:cNvPr>
          <p:cNvCxnSpPr>
            <a:endCxn id="4" idx="2"/>
          </p:cNvCxnSpPr>
          <p:nvPr/>
        </p:nvCxnSpPr>
        <p:spPr>
          <a:xfrm rot="10800000">
            <a:off x="1494150" y="3271102"/>
            <a:ext cx="1318499" cy="110027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E7261C-AD62-4AD4-975F-089E8435CF02}"/>
              </a:ext>
            </a:extLst>
          </p:cNvPr>
          <p:cNvSpPr txBox="1"/>
          <p:nvPr/>
        </p:nvSpPr>
        <p:spPr>
          <a:xfrm>
            <a:off x="1631931" y="3937135"/>
            <a:ext cx="85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Collat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30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22FE02-6DCE-4592-A768-88AEBB4F5558}"/>
              </a:ext>
            </a:extLst>
          </p:cNvPr>
          <p:cNvSpPr/>
          <p:nvPr/>
        </p:nvSpPr>
        <p:spPr>
          <a:xfrm>
            <a:off x="888759" y="376971"/>
            <a:ext cx="10309187" cy="39508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CCCDF3-C978-4282-B236-4794EFAB9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Rough Designs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00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Web3 Wallet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197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Web3 Wallet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73C7ECE-29BD-430D-ADEA-20D0435F46FB}"/>
              </a:ext>
            </a:extLst>
          </p:cNvPr>
          <p:cNvCxnSpPr>
            <a:cxnSpLocks/>
          </p:cNvCxnSpPr>
          <p:nvPr/>
        </p:nvCxnSpPr>
        <p:spPr>
          <a:xfrm flipV="1">
            <a:off x="8122988" y="1033314"/>
            <a:ext cx="2128133" cy="207072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32B81F-0C1A-4F14-B1F9-98ED37720B70}"/>
              </a:ext>
            </a:extLst>
          </p:cNvPr>
          <p:cNvSpPr txBox="1"/>
          <p:nvPr/>
        </p:nvSpPr>
        <p:spPr>
          <a:xfrm>
            <a:off x="4248064" y="3075927"/>
            <a:ext cx="444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Nothing to see :(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Connect your </a:t>
            </a:r>
            <a:r>
              <a:rPr lang="en-US" dirty="0" err="1">
                <a:solidFill>
                  <a:schemeClr val="bg1"/>
                </a:solidFill>
              </a:rPr>
              <a:t>MetaMask</a:t>
            </a:r>
            <a:r>
              <a:rPr lang="en-US" dirty="0">
                <a:solidFill>
                  <a:schemeClr val="bg1"/>
                </a:solidFill>
              </a:rPr>
              <a:t> Wallet to see your items!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Web3 Wallet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847B5-806B-4980-BF3B-741A9A9DF5A0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BFE5B-F696-4B9C-98B4-281C64847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0"/>
          <a:stretch/>
        </p:blipFill>
        <p:spPr>
          <a:xfrm>
            <a:off x="803687" y="1123518"/>
            <a:ext cx="8180396" cy="39856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B943B5-6F4F-4C62-991F-F878710F6B86}"/>
              </a:ext>
            </a:extLst>
          </p:cNvPr>
          <p:cNvSpPr/>
          <p:nvPr/>
        </p:nvSpPr>
        <p:spPr>
          <a:xfrm>
            <a:off x="963605" y="4202960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7DF28-A13E-4E4D-A43E-A3F2EA0FD621}"/>
              </a:ext>
            </a:extLst>
          </p:cNvPr>
          <p:cNvSpPr/>
          <p:nvPr/>
        </p:nvSpPr>
        <p:spPr>
          <a:xfrm>
            <a:off x="307602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7DA58-CC92-408C-B445-FEEC75030AC7}"/>
              </a:ext>
            </a:extLst>
          </p:cNvPr>
          <p:cNvSpPr/>
          <p:nvPr/>
        </p:nvSpPr>
        <p:spPr>
          <a:xfrm>
            <a:off x="516588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537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17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43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E491E1-522E-41DF-B976-057B13902453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1CC4F-2870-49C2-B216-AC1BA7501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05"/>
          <a:stretch/>
        </p:blipFill>
        <p:spPr>
          <a:xfrm>
            <a:off x="803687" y="1123518"/>
            <a:ext cx="8180396" cy="389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BF20C-22A6-4F88-AD0F-E9CC80D0C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7" t="15092" r="22919" b="19742"/>
          <a:stretch/>
        </p:blipFill>
        <p:spPr>
          <a:xfrm>
            <a:off x="799587" y="1722188"/>
            <a:ext cx="2070727" cy="2673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4490C1-7735-4507-837F-CE6E345C6934}"/>
              </a:ext>
            </a:extLst>
          </p:cNvPr>
          <p:cNvSpPr/>
          <p:nvPr/>
        </p:nvSpPr>
        <p:spPr>
          <a:xfrm>
            <a:off x="840592" y="1123518"/>
            <a:ext cx="2029722" cy="278835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Equipment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652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E491E1-522E-41DF-B976-057B13902453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1CC4F-2870-49C2-B216-AC1BA7501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05"/>
          <a:stretch/>
        </p:blipFill>
        <p:spPr>
          <a:xfrm>
            <a:off x="803687" y="1123518"/>
            <a:ext cx="8180396" cy="389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BF20C-22A6-4F88-AD0F-E9CC80D0C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7" t="15092" r="22919" b="19742"/>
          <a:stretch/>
        </p:blipFill>
        <p:spPr>
          <a:xfrm>
            <a:off x="799587" y="1722188"/>
            <a:ext cx="2070727" cy="2673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4490C1-7735-4507-837F-CE6E345C6934}"/>
              </a:ext>
            </a:extLst>
          </p:cNvPr>
          <p:cNvSpPr/>
          <p:nvPr/>
        </p:nvSpPr>
        <p:spPr>
          <a:xfrm>
            <a:off x="840592" y="1123518"/>
            <a:ext cx="2029722" cy="278835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Equipment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80F4A-7BA8-43CF-96D2-2E7B062C3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6" t="14893" r="48271" b="19341"/>
          <a:stretch/>
        </p:blipFill>
        <p:spPr>
          <a:xfrm>
            <a:off x="2782152" y="1709887"/>
            <a:ext cx="2062526" cy="269809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4CEE9A9-22A5-4E36-AFD6-3D7FEEB69F97}"/>
              </a:ext>
            </a:extLst>
          </p:cNvPr>
          <p:cNvSpPr/>
          <p:nvPr/>
        </p:nvSpPr>
        <p:spPr>
          <a:xfrm>
            <a:off x="794802" y="1103021"/>
            <a:ext cx="10591458" cy="5338783"/>
          </a:xfrm>
          <a:prstGeom prst="rect">
            <a:avLst/>
          </a:prstGeom>
          <a:solidFill>
            <a:srgbClr val="1D20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3344AD-2C31-4C2E-BBCC-8D846729B59A}"/>
              </a:ext>
            </a:extLst>
          </p:cNvPr>
          <p:cNvGrpSpPr/>
          <p:nvPr/>
        </p:nvGrpSpPr>
        <p:grpSpPr>
          <a:xfrm>
            <a:off x="2821108" y="1914909"/>
            <a:ext cx="5597112" cy="3895426"/>
            <a:chOff x="2821108" y="1914909"/>
            <a:chExt cx="5597112" cy="389542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E4491F-3D79-4F5F-A689-15A8AE5342D2}"/>
                </a:ext>
              </a:extLst>
            </p:cNvPr>
            <p:cNvSpPr/>
            <p:nvPr/>
          </p:nvSpPr>
          <p:spPr>
            <a:xfrm>
              <a:off x="2821108" y="1914909"/>
              <a:ext cx="5597112" cy="3895426"/>
            </a:xfrm>
            <a:prstGeom prst="roundRect">
              <a:avLst/>
            </a:prstGeom>
            <a:solidFill>
              <a:srgbClr val="1D202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96340B8-FB73-4106-B9F1-9DC8081CF3A5}"/>
                </a:ext>
              </a:extLst>
            </p:cNvPr>
            <p:cNvSpPr/>
            <p:nvPr/>
          </p:nvSpPr>
          <p:spPr>
            <a:xfrm>
              <a:off x="7662030" y="2144534"/>
              <a:ext cx="504355" cy="5043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32DFD4E-9BB0-4899-92AB-2AB17261E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16" t="14893" r="48271" b="19341"/>
            <a:stretch/>
          </p:blipFill>
          <p:spPr>
            <a:xfrm>
              <a:off x="2955652" y="2255245"/>
              <a:ext cx="2062526" cy="2698095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A3B5E8-0DED-487C-9CA8-21616B51A32F}"/>
                </a:ext>
              </a:extLst>
            </p:cNvPr>
            <p:cNvCxnSpPr/>
            <p:nvPr/>
          </p:nvCxnSpPr>
          <p:spPr>
            <a:xfrm>
              <a:off x="7757193" y="2263446"/>
              <a:ext cx="314027" cy="266530"/>
            </a:xfrm>
            <a:prstGeom prst="line">
              <a:avLst/>
            </a:prstGeom>
            <a:ln w="76200">
              <a:solidFill>
                <a:srgbClr val="1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DC6E47-893B-4BF3-9E17-43E9CE99D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193" y="2255245"/>
              <a:ext cx="314027" cy="266530"/>
            </a:xfrm>
            <a:prstGeom prst="line">
              <a:avLst/>
            </a:prstGeom>
            <a:ln w="76200">
              <a:solidFill>
                <a:srgbClr val="1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9AAD85-F137-498F-A5FB-0E611CB2F8B4}"/>
                </a:ext>
              </a:extLst>
            </p:cNvPr>
            <p:cNvSpPr/>
            <p:nvPr/>
          </p:nvSpPr>
          <p:spPr>
            <a:xfrm>
              <a:off x="5057134" y="2412196"/>
              <a:ext cx="2509731" cy="414280"/>
            </a:xfrm>
            <a:prstGeom prst="rect">
              <a:avLst/>
            </a:prstGeom>
            <a:solidFill>
              <a:srgbClr val="1D2026"/>
            </a:solidFill>
            <a:ln w="76200">
              <a:solidFill>
                <a:srgbClr val="773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You are the OG owner :)</a:t>
              </a:r>
              <a:endParaRPr lang="en-GB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604DE45-2CDD-4CDC-96A0-3998FC02D253}"/>
                </a:ext>
              </a:extLst>
            </p:cNvPr>
            <p:cNvSpPr/>
            <p:nvPr/>
          </p:nvSpPr>
          <p:spPr>
            <a:xfrm>
              <a:off x="5260529" y="4696279"/>
              <a:ext cx="2810691" cy="72578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D2026"/>
                  </a:solidFill>
                </a:rPr>
                <a:t>Put item in pool</a:t>
              </a:r>
              <a:endParaRPr lang="en-GB" dirty="0">
                <a:solidFill>
                  <a:srgbClr val="1D2026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BFDBE7-3CD1-43A4-BE9F-E3E765CD36B9}"/>
              </a:ext>
            </a:extLst>
          </p:cNvPr>
          <p:cNvSpPr txBox="1"/>
          <p:nvPr/>
        </p:nvSpPr>
        <p:spPr>
          <a:xfrm>
            <a:off x="6385133" y="75437"/>
            <a:ext cx="3058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OWNED ITEM</a:t>
            </a:r>
            <a:endParaRPr lang="en-GB" sz="4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28FFDB-4D7A-435B-98E3-0C77F5BABDA9}"/>
              </a:ext>
            </a:extLst>
          </p:cNvPr>
          <p:cNvSpPr/>
          <p:nvPr/>
        </p:nvSpPr>
        <p:spPr>
          <a:xfrm>
            <a:off x="5057134" y="2964901"/>
            <a:ext cx="3014086" cy="1584976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Terms:</a:t>
            </a:r>
          </a:p>
          <a:p>
            <a:r>
              <a:rPr lang="en-US" dirty="0"/>
              <a:t>Val of item:</a:t>
            </a:r>
          </a:p>
          <a:p>
            <a:r>
              <a:rPr lang="en-US" dirty="0"/>
              <a:t>% </a:t>
            </a:r>
            <a:r>
              <a:rPr lang="en-US" dirty="0" err="1"/>
              <a:t>Collat</a:t>
            </a:r>
            <a:r>
              <a:rPr lang="en-US" dirty="0"/>
              <a:t>:</a:t>
            </a:r>
          </a:p>
          <a:p>
            <a:r>
              <a:rPr lang="en-US" dirty="0"/>
              <a:t>$SAND per day:</a:t>
            </a:r>
          </a:p>
          <a:p>
            <a:r>
              <a:rPr lang="en-US" dirty="0"/>
              <a:t>Till:</a:t>
            </a:r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FA8A61-C275-4EB8-8360-107C1028DD0F}"/>
              </a:ext>
            </a:extLst>
          </p:cNvPr>
          <p:cNvSpPr/>
          <p:nvPr/>
        </p:nvSpPr>
        <p:spPr>
          <a:xfrm>
            <a:off x="6971751" y="3349895"/>
            <a:ext cx="942453" cy="15256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1D2026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2B8725-3266-45DD-909B-9F92232BC732}"/>
              </a:ext>
            </a:extLst>
          </p:cNvPr>
          <p:cNvSpPr/>
          <p:nvPr/>
        </p:nvSpPr>
        <p:spPr>
          <a:xfrm>
            <a:off x="6971752" y="3623846"/>
            <a:ext cx="942453" cy="15256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1D2026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62052D-F372-4225-B269-09AAE34DC7DA}"/>
              </a:ext>
            </a:extLst>
          </p:cNvPr>
          <p:cNvSpPr/>
          <p:nvPr/>
        </p:nvSpPr>
        <p:spPr>
          <a:xfrm>
            <a:off x="6971752" y="3904636"/>
            <a:ext cx="942453" cy="15256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1D2026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6D38B17-46BE-4F47-A7AD-84DDD4EC9B33}"/>
              </a:ext>
            </a:extLst>
          </p:cNvPr>
          <p:cNvSpPr/>
          <p:nvPr/>
        </p:nvSpPr>
        <p:spPr>
          <a:xfrm>
            <a:off x="6968954" y="4171866"/>
            <a:ext cx="942453" cy="15256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1D20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74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E491E1-522E-41DF-B976-057B13902453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1CC4F-2870-49C2-B216-AC1BA7501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05"/>
          <a:stretch/>
        </p:blipFill>
        <p:spPr>
          <a:xfrm>
            <a:off x="803687" y="1123518"/>
            <a:ext cx="8180396" cy="389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BF20C-22A6-4F88-AD0F-E9CC80D0C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7" t="15092" r="22919" b="19742"/>
          <a:stretch/>
        </p:blipFill>
        <p:spPr>
          <a:xfrm>
            <a:off x="799587" y="1722188"/>
            <a:ext cx="2070727" cy="2673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4490C1-7735-4507-837F-CE6E345C6934}"/>
              </a:ext>
            </a:extLst>
          </p:cNvPr>
          <p:cNvSpPr/>
          <p:nvPr/>
        </p:nvSpPr>
        <p:spPr>
          <a:xfrm>
            <a:off x="840592" y="1123518"/>
            <a:ext cx="2029722" cy="278835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Equipment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80F4A-7BA8-43CF-96D2-2E7B062C3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6" t="14893" r="48271" b="19341"/>
          <a:stretch/>
        </p:blipFill>
        <p:spPr>
          <a:xfrm>
            <a:off x="2782152" y="1709887"/>
            <a:ext cx="2062526" cy="269809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4CEE9A9-22A5-4E36-AFD6-3D7FEEB69F97}"/>
              </a:ext>
            </a:extLst>
          </p:cNvPr>
          <p:cNvSpPr/>
          <p:nvPr/>
        </p:nvSpPr>
        <p:spPr>
          <a:xfrm>
            <a:off x="794802" y="1103021"/>
            <a:ext cx="10591458" cy="5338783"/>
          </a:xfrm>
          <a:prstGeom prst="rect">
            <a:avLst/>
          </a:prstGeom>
          <a:solidFill>
            <a:srgbClr val="1D20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3344AD-2C31-4C2E-BBCC-8D846729B59A}"/>
              </a:ext>
            </a:extLst>
          </p:cNvPr>
          <p:cNvGrpSpPr/>
          <p:nvPr/>
        </p:nvGrpSpPr>
        <p:grpSpPr>
          <a:xfrm>
            <a:off x="2821108" y="1914909"/>
            <a:ext cx="5597112" cy="3895426"/>
            <a:chOff x="2821108" y="1914909"/>
            <a:chExt cx="5597112" cy="389542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E4491F-3D79-4F5F-A689-15A8AE5342D2}"/>
                </a:ext>
              </a:extLst>
            </p:cNvPr>
            <p:cNvSpPr/>
            <p:nvPr/>
          </p:nvSpPr>
          <p:spPr>
            <a:xfrm>
              <a:off x="2821108" y="1914909"/>
              <a:ext cx="5597112" cy="3895426"/>
            </a:xfrm>
            <a:prstGeom prst="roundRect">
              <a:avLst/>
            </a:prstGeom>
            <a:solidFill>
              <a:srgbClr val="1D202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96340B8-FB73-4106-B9F1-9DC8081CF3A5}"/>
                </a:ext>
              </a:extLst>
            </p:cNvPr>
            <p:cNvSpPr/>
            <p:nvPr/>
          </p:nvSpPr>
          <p:spPr>
            <a:xfrm>
              <a:off x="7662030" y="2144534"/>
              <a:ext cx="504355" cy="5043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32DFD4E-9BB0-4899-92AB-2AB17261E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16" t="14893" r="48271" b="19341"/>
            <a:stretch/>
          </p:blipFill>
          <p:spPr>
            <a:xfrm>
              <a:off x="3106088" y="2263447"/>
              <a:ext cx="2062526" cy="269809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5D7CA1-0C89-423F-8DAD-5A88EEC56EFD}"/>
                </a:ext>
              </a:extLst>
            </p:cNvPr>
            <p:cNvSpPr/>
            <p:nvPr/>
          </p:nvSpPr>
          <p:spPr>
            <a:xfrm>
              <a:off x="5165196" y="3521588"/>
              <a:ext cx="1803418" cy="961775"/>
            </a:xfrm>
            <a:prstGeom prst="rect">
              <a:avLst/>
            </a:prstGeom>
            <a:solidFill>
              <a:srgbClr val="1D2026"/>
            </a:solidFill>
            <a:ln w="76200">
              <a:solidFill>
                <a:srgbClr val="773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Terms:</a:t>
              </a:r>
            </a:p>
            <a:p>
              <a:r>
                <a:rPr lang="en-US" dirty="0"/>
                <a:t>x $SAND </a:t>
              </a:r>
              <a:r>
                <a:rPr lang="en-US" dirty="0" err="1"/>
                <a:t>Collat</a:t>
              </a:r>
              <a:endParaRPr lang="en-US" dirty="0"/>
            </a:p>
            <a:p>
              <a:r>
                <a:rPr lang="en-US" dirty="0"/>
                <a:t>y $SAND per day</a:t>
              </a:r>
              <a:endParaRPr lang="en-GB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A3B5E8-0DED-487C-9CA8-21616B51A32F}"/>
                </a:ext>
              </a:extLst>
            </p:cNvPr>
            <p:cNvCxnSpPr/>
            <p:nvPr/>
          </p:nvCxnSpPr>
          <p:spPr>
            <a:xfrm>
              <a:off x="7757193" y="2263446"/>
              <a:ext cx="314027" cy="266530"/>
            </a:xfrm>
            <a:prstGeom prst="line">
              <a:avLst/>
            </a:prstGeom>
            <a:ln w="76200">
              <a:solidFill>
                <a:srgbClr val="1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DC6E47-893B-4BF3-9E17-43E9CE99D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193" y="2255245"/>
              <a:ext cx="314027" cy="266530"/>
            </a:xfrm>
            <a:prstGeom prst="line">
              <a:avLst/>
            </a:prstGeom>
            <a:ln w="76200">
              <a:solidFill>
                <a:srgbClr val="1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9AAD85-F137-498F-A5FB-0E611CB2F8B4}"/>
                </a:ext>
              </a:extLst>
            </p:cNvPr>
            <p:cNvSpPr/>
            <p:nvPr/>
          </p:nvSpPr>
          <p:spPr>
            <a:xfrm>
              <a:off x="5165195" y="2412195"/>
              <a:ext cx="2162305" cy="961775"/>
            </a:xfrm>
            <a:prstGeom prst="rect">
              <a:avLst/>
            </a:prstGeom>
            <a:solidFill>
              <a:srgbClr val="1D2026"/>
            </a:solidFill>
            <a:ln w="76200">
              <a:solidFill>
                <a:srgbClr val="773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OG Owner:</a:t>
              </a:r>
              <a:r>
                <a:rPr lang="en-GB" dirty="0"/>
                <a:t> z</a:t>
              </a:r>
            </a:p>
            <a:p>
              <a:r>
                <a:rPr lang="en-GB" dirty="0"/>
                <a:t>Available till: d/m/y</a:t>
              </a:r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604DE45-2CDD-4CDC-96A0-3998FC02D253}"/>
                </a:ext>
              </a:extLst>
            </p:cNvPr>
            <p:cNvSpPr/>
            <p:nvPr/>
          </p:nvSpPr>
          <p:spPr>
            <a:xfrm>
              <a:off x="5260529" y="4696279"/>
              <a:ext cx="2810691" cy="72578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D2026"/>
                  </a:solidFill>
                </a:rPr>
                <a:t>Return Item for </a:t>
              </a:r>
              <a:r>
                <a:rPr lang="en-US" dirty="0" err="1">
                  <a:solidFill>
                    <a:srgbClr val="1D2026"/>
                  </a:solidFill>
                </a:rPr>
                <a:t>Collat</a:t>
              </a:r>
              <a:r>
                <a:rPr lang="en-US" dirty="0">
                  <a:solidFill>
                    <a:srgbClr val="1D2026"/>
                  </a:solidFill>
                </a:rPr>
                <a:t> return</a:t>
              </a:r>
              <a:endParaRPr lang="en-GB" dirty="0">
                <a:solidFill>
                  <a:srgbClr val="1D2026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BFDBE7-3CD1-43A4-BE9F-E3E765CD36B9}"/>
              </a:ext>
            </a:extLst>
          </p:cNvPr>
          <p:cNvSpPr txBox="1"/>
          <p:nvPr/>
        </p:nvSpPr>
        <p:spPr>
          <a:xfrm>
            <a:off x="6453205" y="11314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LENT ITEM</a:t>
            </a:r>
            <a:endParaRPr lang="en-GB" sz="4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E6AA6-FA8E-4B5C-8672-D24230E9F404}"/>
              </a:ext>
            </a:extLst>
          </p:cNvPr>
          <p:cNvSpPr/>
          <p:nvPr/>
        </p:nvSpPr>
        <p:spPr>
          <a:xfrm>
            <a:off x="3288569" y="4982280"/>
            <a:ext cx="1803418" cy="645203"/>
          </a:xfrm>
          <a:prstGeom prst="rect">
            <a:avLst/>
          </a:prstGeom>
          <a:solidFill>
            <a:srgbClr val="1D2026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RETURN BY:</a:t>
            </a:r>
          </a:p>
          <a:p>
            <a:r>
              <a:rPr lang="en-US" dirty="0"/>
              <a:t>d/m/y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637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DBDB-440D-4A63-A49F-08A1D9DC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429" y="295155"/>
            <a:ext cx="3932237" cy="1600200"/>
          </a:xfrm>
        </p:spPr>
        <p:txBody>
          <a:bodyPr/>
          <a:lstStyle/>
          <a:p>
            <a:r>
              <a:rPr lang="en-US" dirty="0"/>
              <a:t>Bits we acc care about: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C2177-A5AE-4709-865D-D4EBD2FC9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7429" y="1895354"/>
            <a:ext cx="4911364" cy="4504695"/>
          </a:xfrm>
        </p:spPr>
        <p:txBody>
          <a:bodyPr/>
          <a:lstStyle/>
          <a:p>
            <a:r>
              <a:rPr lang="en-US" dirty="0"/>
              <a:t>$SAND is currency used by the Sandbox</a:t>
            </a:r>
          </a:p>
          <a:p>
            <a:r>
              <a:rPr lang="en-US" dirty="0"/>
              <a:t>Assets are “items”, including wearables, equipment, art &amp; entities </a:t>
            </a:r>
            <a:endParaRPr lang="en-GB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C763F42-F2B1-4C6E-A189-6A6AE9AB2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2" y="249605"/>
            <a:ext cx="5393342" cy="6150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31ED1-9176-479A-84D0-D321FFF206E7}"/>
              </a:ext>
            </a:extLst>
          </p:cNvPr>
          <p:cNvSpPr txBox="1"/>
          <p:nvPr/>
        </p:nvSpPr>
        <p:spPr>
          <a:xfrm>
            <a:off x="-1385" y="6534834"/>
            <a:ext cx="8654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https://installers.sandbox.game/The_Sandbox_One_Pager_2020.pdf</a:t>
            </a:r>
            <a:r>
              <a:rPr lang="en-GB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2BB42-88A9-4B66-AB6E-DBE01A54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209" y="4135326"/>
            <a:ext cx="3536042" cy="2584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D4036D-7D95-438C-B136-C4D994961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162" y="2971047"/>
            <a:ext cx="3828221" cy="22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57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F0E2C7-8C7E-4C31-81BC-2E5EA0322179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74332A-3186-4F6F-91AE-FC85C424A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0"/>
          <a:stretch/>
        </p:blipFill>
        <p:spPr>
          <a:xfrm>
            <a:off x="803687" y="1123518"/>
            <a:ext cx="8180396" cy="39856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09E5AC-6C84-4602-9398-002D2DAAB7AF}"/>
              </a:ext>
            </a:extLst>
          </p:cNvPr>
          <p:cNvSpPr/>
          <p:nvPr/>
        </p:nvSpPr>
        <p:spPr>
          <a:xfrm>
            <a:off x="963605" y="4202960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0C2B96-93E9-43CA-9EE4-222D4F6452EB}"/>
              </a:ext>
            </a:extLst>
          </p:cNvPr>
          <p:cNvSpPr/>
          <p:nvPr/>
        </p:nvSpPr>
        <p:spPr>
          <a:xfrm>
            <a:off x="307602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C0489B-39B5-450A-8958-2B731BB1A6FA}"/>
              </a:ext>
            </a:extLst>
          </p:cNvPr>
          <p:cNvSpPr/>
          <p:nvPr/>
        </p:nvSpPr>
        <p:spPr>
          <a:xfrm>
            <a:off x="516588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537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88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F0E2C7-8C7E-4C31-81BC-2E5EA0322179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74332A-3186-4F6F-91AE-FC85C424A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0"/>
          <a:stretch/>
        </p:blipFill>
        <p:spPr>
          <a:xfrm>
            <a:off x="803687" y="1123518"/>
            <a:ext cx="8180396" cy="39856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09E5AC-6C84-4602-9398-002D2DAAB7AF}"/>
              </a:ext>
            </a:extLst>
          </p:cNvPr>
          <p:cNvSpPr/>
          <p:nvPr/>
        </p:nvSpPr>
        <p:spPr>
          <a:xfrm>
            <a:off x="963605" y="4202960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0C2B96-93E9-43CA-9EE4-222D4F6452EB}"/>
              </a:ext>
            </a:extLst>
          </p:cNvPr>
          <p:cNvSpPr/>
          <p:nvPr/>
        </p:nvSpPr>
        <p:spPr>
          <a:xfrm>
            <a:off x="307602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C0489B-39B5-450A-8958-2B731BB1A6FA}"/>
              </a:ext>
            </a:extLst>
          </p:cNvPr>
          <p:cNvSpPr/>
          <p:nvPr/>
        </p:nvSpPr>
        <p:spPr>
          <a:xfrm>
            <a:off x="516588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537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CDC55A-B05C-4C7C-9D35-7E67A39BD412}"/>
              </a:ext>
            </a:extLst>
          </p:cNvPr>
          <p:cNvSpPr/>
          <p:nvPr/>
        </p:nvSpPr>
        <p:spPr>
          <a:xfrm>
            <a:off x="794802" y="1103021"/>
            <a:ext cx="10591458" cy="5338783"/>
          </a:xfrm>
          <a:prstGeom prst="rect">
            <a:avLst/>
          </a:prstGeom>
          <a:solidFill>
            <a:srgbClr val="1D20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BC2971-9AFE-48CB-887B-945D2D2B0544}"/>
              </a:ext>
            </a:extLst>
          </p:cNvPr>
          <p:cNvSpPr/>
          <p:nvPr/>
        </p:nvSpPr>
        <p:spPr>
          <a:xfrm>
            <a:off x="2821108" y="1914909"/>
            <a:ext cx="5597112" cy="3895426"/>
          </a:xfrm>
          <a:prstGeom prst="roundRect">
            <a:avLst/>
          </a:prstGeom>
          <a:solidFill>
            <a:srgbClr val="1D20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F587DE-B584-4684-B349-247E8DEA2353}"/>
              </a:ext>
            </a:extLst>
          </p:cNvPr>
          <p:cNvSpPr/>
          <p:nvPr/>
        </p:nvSpPr>
        <p:spPr>
          <a:xfrm>
            <a:off x="7662030" y="2144534"/>
            <a:ext cx="504355" cy="5043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6DBDAB-2A42-44E7-89E1-7E1B07F3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6" t="14893" r="48271" b="19341"/>
          <a:stretch/>
        </p:blipFill>
        <p:spPr>
          <a:xfrm>
            <a:off x="3106088" y="2263447"/>
            <a:ext cx="2062526" cy="26980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54C31EA-07D6-496A-9B75-A9C595B69297}"/>
              </a:ext>
            </a:extLst>
          </p:cNvPr>
          <p:cNvSpPr/>
          <p:nvPr/>
        </p:nvSpPr>
        <p:spPr>
          <a:xfrm>
            <a:off x="5165195" y="3521588"/>
            <a:ext cx="2162305" cy="961775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Terms:</a:t>
            </a:r>
          </a:p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98B4FA-B94A-4DE2-8442-2DB2A068B470}"/>
              </a:ext>
            </a:extLst>
          </p:cNvPr>
          <p:cNvCxnSpPr/>
          <p:nvPr/>
        </p:nvCxnSpPr>
        <p:spPr>
          <a:xfrm>
            <a:off x="7757193" y="2263446"/>
            <a:ext cx="314027" cy="266530"/>
          </a:xfrm>
          <a:prstGeom prst="line">
            <a:avLst/>
          </a:prstGeom>
          <a:ln w="76200">
            <a:solidFill>
              <a:srgbClr val="1D20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B19DAF-FAF9-4687-B7F6-885380B48792}"/>
              </a:ext>
            </a:extLst>
          </p:cNvPr>
          <p:cNvCxnSpPr>
            <a:cxnSpLocks/>
          </p:cNvCxnSpPr>
          <p:nvPr/>
        </p:nvCxnSpPr>
        <p:spPr>
          <a:xfrm flipV="1">
            <a:off x="7757193" y="2255245"/>
            <a:ext cx="314027" cy="266530"/>
          </a:xfrm>
          <a:prstGeom prst="line">
            <a:avLst/>
          </a:prstGeom>
          <a:ln w="76200">
            <a:solidFill>
              <a:srgbClr val="1D20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2A6298B-641F-4A5A-81DD-B8D60FB872B0}"/>
              </a:ext>
            </a:extLst>
          </p:cNvPr>
          <p:cNvSpPr/>
          <p:nvPr/>
        </p:nvSpPr>
        <p:spPr>
          <a:xfrm>
            <a:off x="5165195" y="2412195"/>
            <a:ext cx="2162305" cy="961775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Owner:</a:t>
            </a:r>
            <a:r>
              <a:rPr lang="en-GB" dirty="0"/>
              <a:t> z</a:t>
            </a:r>
          </a:p>
          <a:p>
            <a:r>
              <a:rPr lang="en-GB" dirty="0"/>
              <a:t>Available till: d/m/y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DB67E7F-27F6-4806-9E54-F5434BB71F14}"/>
              </a:ext>
            </a:extLst>
          </p:cNvPr>
          <p:cNvSpPr/>
          <p:nvPr/>
        </p:nvSpPr>
        <p:spPr>
          <a:xfrm>
            <a:off x="5260529" y="4696279"/>
            <a:ext cx="2810691" cy="7257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D2026"/>
                </a:solidFill>
              </a:rPr>
              <a:t>Deposit x amount and agree to terms</a:t>
            </a:r>
            <a:endParaRPr lang="en-GB" dirty="0">
              <a:solidFill>
                <a:srgbClr val="1D20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40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22FE02-6DCE-4592-A768-88AEBB4F5558}"/>
              </a:ext>
            </a:extLst>
          </p:cNvPr>
          <p:cNvSpPr/>
          <p:nvPr/>
        </p:nvSpPr>
        <p:spPr>
          <a:xfrm>
            <a:off x="918256" y="376971"/>
            <a:ext cx="10309187" cy="39508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CCCDF3-C978-4282-B236-4794EFAB9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Rough Mock-Up of UI Flow/Process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288BD34-A380-4400-BF23-285251354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(this is just a borrowing example, interface as lender is semi above)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396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Web3 Wallet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130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Web3 Wallet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66A0B4-0D0A-46B8-B360-13F00BCB53A0}"/>
              </a:ext>
            </a:extLst>
          </p:cNvPr>
          <p:cNvSpPr/>
          <p:nvPr/>
        </p:nvSpPr>
        <p:spPr>
          <a:xfrm>
            <a:off x="2325981" y="237863"/>
            <a:ext cx="925461" cy="85311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512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Web3 Wallet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73C7ECE-29BD-430D-ADEA-20D0435F46FB}"/>
              </a:ext>
            </a:extLst>
          </p:cNvPr>
          <p:cNvCxnSpPr>
            <a:cxnSpLocks/>
          </p:cNvCxnSpPr>
          <p:nvPr/>
        </p:nvCxnSpPr>
        <p:spPr>
          <a:xfrm flipV="1">
            <a:off x="8122988" y="1033314"/>
            <a:ext cx="2128133" cy="207072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32B81F-0C1A-4F14-B1F9-98ED37720B70}"/>
              </a:ext>
            </a:extLst>
          </p:cNvPr>
          <p:cNvSpPr txBox="1"/>
          <p:nvPr/>
        </p:nvSpPr>
        <p:spPr>
          <a:xfrm>
            <a:off x="4248064" y="3075927"/>
            <a:ext cx="444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Nothing to see :(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Connect your </a:t>
            </a:r>
            <a:r>
              <a:rPr lang="en-US" dirty="0" err="1">
                <a:solidFill>
                  <a:schemeClr val="bg1"/>
                </a:solidFill>
              </a:rPr>
              <a:t>MetaMask</a:t>
            </a:r>
            <a:r>
              <a:rPr lang="en-US" dirty="0">
                <a:solidFill>
                  <a:schemeClr val="bg1"/>
                </a:solidFill>
              </a:rPr>
              <a:t> Wallet to see your items!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81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Web3 Wallet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73C7ECE-29BD-430D-ADEA-20D0435F46FB}"/>
              </a:ext>
            </a:extLst>
          </p:cNvPr>
          <p:cNvCxnSpPr>
            <a:cxnSpLocks/>
          </p:cNvCxnSpPr>
          <p:nvPr/>
        </p:nvCxnSpPr>
        <p:spPr>
          <a:xfrm flipV="1">
            <a:off x="8122988" y="1033314"/>
            <a:ext cx="2128133" cy="207072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32B81F-0C1A-4F14-B1F9-98ED37720B70}"/>
              </a:ext>
            </a:extLst>
          </p:cNvPr>
          <p:cNvSpPr txBox="1"/>
          <p:nvPr/>
        </p:nvSpPr>
        <p:spPr>
          <a:xfrm>
            <a:off x="4248064" y="3075927"/>
            <a:ext cx="4444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Nothing to see :(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Connect your </a:t>
            </a:r>
            <a:r>
              <a:rPr lang="en-US" dirty="0" err="1">
                <a:solidFill>
                  <a:schemeClr val="bg1"/>
                </a:solidFill>
              </a:rPr>
              <a:t>MetaMask</a:t>
            </a:r>
            <a:r>
              <a:rPr lang="en-US" dirty="0">
                <a:solidFill>
                  <a:schemeClr val="bg1"/>
                </a:solidFill>
              </a:rPr>
              <a:t> Wallet to see your items!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705C9-3BE0-44BA-B1BB-96AE9D56AA26}"/>
              </a:ext>
            </a:extLst>
          </p:cNvPr>
          <p:cNvSpPr/>
          <p:nvPr/>
        </p:nvSpPr>
        <p:spPr>
          <a:xfrm>
            <a:off x="4011262" y="225196"/>
            <a:ext cx="925461" cy="85311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043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Web3 Wallet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847B5-806B-4980-BF3B-741A9A9DF5A0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BFE5B-F696-4B9C-98B4-281C64847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0"/>
          <a:stretch/>
        </p:blipFill>
        <p:spPr>
          <a:xfrm>
            <a:off x="803687" y="1123518"/>
            <a:ext cx="8180396" cy="39856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B943B5-6F4F-4C62-991F-F878710F6B86}"/>
              </a:ext>
            </a:extLst>
          </p:cNvPr>
          <p:cNvSpPr/>
          <p:nvPr/>
        </p:nvSpPr>
        <p:spPr>
          <a:xfrm>
            <a:off x="963605" y="4202960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7DF28-A13E-4E4D-A43E-A3F2EA0FD621}"/>
              </a:ext>
            </a:extLst>
          </p:cNvPr>
          <p:cNvSpPr/>
          <p:nvPr/>
        </p:nvSpPr>
        <p:spPr>
          <a:xfrm>
            <a:off x="307602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7DA58-CC92-408C-B445-FEEC75030AC7}"/>
              </a:ext>
            </a:extLst>
          </p:cNvPr>
          <p:cNvSpPr/>
          <p:nvPr/>
        </p:nvSpPr>
        <p:spPr>
          <a:xfrm>
            <a:off x="516588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537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69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Web3 Wallet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2F67AF-D601-48D2-9DE1-D097D9B2BACA}"/>
              </a:ext>
            </a:extLst>
          </p:cNvPr>
          <p:cNvSpPr/>
          <p:nvPr/>
        </p:nvSpPr>
        <p:spPr>
          <a:xfrm>
            <a:off x="10489970" y="166068"/>
            <a:ext cx="925461" cy="85311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9132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Web3 Wallet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903031-35A9-4B3E-89BA-1F72EEB7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603" y="94310"/>
            <a:ext cx="3026557" cy="532854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9D40B67-F098-46FE-AED4-5C16110E499F}"/>
              </a:ext>
            </a:extLst>
          </p:cNvPr>
          <p:cNvSpPr/>
          <p:nvPr/>
        </p:nvSpPr>
        <p:spPr>
          <a:xfrm>
            <a:off x="11109138" y="4516644"/>
            <a:ext cx="925461" cy="85311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98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F68133A-03F3-4FF0-96CF-6E46A9461F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5321" y="3406475"/>
            <a:ext cx="2091842" cy="1821087"/>
          </a:xfrm>
          <a:prstGeom prst="bentConnector3">
            <a:avLst>
              <a:gd name="adj1" fmla="val 99984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A72028D-8887-437D-ABEF-0CE3613FB23E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1494150" y="3271102"/>
            <a:ext cx="1318503" cy="110799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3E178E9-F48C-485A-934C-2796B7EBC103}"/>
              </a:ext>
            </a:extLst>
          </p:cNvPr>
          <p:cNvCxnSpPr>
            <a:cxnSpLocks/>
          </p:cNvCxnSpPr>
          <p:nvPr/>
        </p:nvCxnSpPr>
        <p:spPr>
          <a:xfrm rot="5400000">
            <a:off x="9290443" y="3360006"/>
            <a:ext cx="1045922" cy="868103"/>
          </a:xfrm>
          <a:prstGeom prst="bentConnector3">
            <a:avLst>
              <a:gd name="adj1" fmla="val 9943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068C8CD-11FA-428A-8D78-A47BD91D1A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2315" y="3458134"/>
            <a:ext cx="1559406" cy="1185331"/>
          </a:xfrm>
          <a:prstGeom prst="bentConnector3">
            <a:avLst>
              <a:gd name="adj1" fmla="val 1011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0BE599-2A32-4192-BDC4-59F1AE408301}"/>
              </a:ext>
            </a:extLst>
          </p:cNvPr>
          <p:cNvSpPr txBox="1"/>
          <p:nvPr/>
        </p:nvSpPr>
        <p:spPr>
          <a:xfrm>
            <a:off x="9365421" y="3617940"/>
            <a:ext cx="10378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%deposit of $SAND as </a:t>
            </a:r>
            <a:r>
              <a:rPr lang="en-US" sz="1100" dirty="0" err="1"/>
              <a:t>Collat</a:t>
            </a:r>
            <a:endParaRPr lang="en-GB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D93CFA-2789-4408-98D5-D8A04ECEFA10}"/>
              </a:ext>
            </a:extLst>
          </p:cNvPr>
          <p:cNvSpPr txBox="1"/>
          <p:nvPr/>
        </p:nvSpPr>
        <p:spPr>
          <a:xfrm>
            <a:off x="9512462" y="4461171"/>
            <a:ext cx="81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ASSET</a:t>
            </a:r>
            <a:r>
              <a:rPr lang="en-US" dirty="0"/>
              <a:t> </a:t>
            </a:r>
            <a:endParaRPr lang="en-GB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91177DD-2307-4772-B3B8-137B124884E2}"/>
              </a:ext>
            </a:extLst>
          </p:cNvPr>
          <p:cNvCxnSpPr>
            <a:cxnSpLocks/>
          </p:cNvCxnSpPr>
          <p:nvPr/>
        </p:nvCxnSpPr>
        <p:spPr>
          <a:xfrm rot="5400000">
            <a:off x="9242046" y="3408406"/>
            <a:ext cx="2126564" cy="1851949"/>
          </a:xfrm>
          <a:prstGeom prst="bentConnector3">
            <a:avLst>
              <a:gd name="adj1" fmla="val 100256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2E610B-F3D8-4FEF-9E7D-CB913EA1A5EF}"/>
              </a:ext>
            </a:extLst>
          </p:cNvPr>
          <p:cNvSpPr txBox="1"/>
          <p:nvPr/>
        </p:nvSpPr>
        <p:spPr>
          <a:xfrm>
            <a:off x="9546966" y="5050420"/>
            <a:ext cx="133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ASSET + Fee</a:t>
            </a:r>
            <a:endParaRPr lang="en-GB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33C46F3F-C5CE-4FE4-8CE9-71F837B76EB6}"/>
              </a:ext>
            </a:extLst>
          </p:cNvPr>
          <p:cNvCxnSpPr/>
          <p:nvPr/>
        </p:nvCxnSpPr>
        <p:spPr>
          <a:xfrm rot="5400000" flipH="1" flipV="1">
            <a:off x="9168738" y="3481710"/>
            <a:ext cx="2616560" cy="2195332"/>
          </a:xfrm>
          <a:prstGeom prst="bentConnector3">
            <a:avLst>
              <a:gd name="adj1" fmla="val -72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5C5F73-FA9E-4A11-A040-45B372AF24F8}"/>
              </a:ext>
            </a:extLst>
          </p:cNvPr>
          <p:cNvSpPr txBox="1"/>
          <p:nvPr/>
        </p:nvSpPr>
        <p:spPr>
          <a:xfrm>
            <a:off x="989733" y="5015169"/>
            <a:ext cx="153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ASSET + Terms</a:t>
            </a:r>
            <a:endParaRPr lang="en-GB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DA31AF-18F4-438D-8AD3-C853FCE080C5}"/>
              </a:ext>
            </a:extLst>
          </p:cNvPr>
          <p:cNvSpPr txBox="1"/>
          <p:nvPr/>
        </p:nvSpPr>
        <p:spPr>
          <a:xfrm>
            <a:off x="1517048" y="3445512"/>
            <a:ext cx="1357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ASSET + % profit from Borrowing</a:t>
            </a:r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279B69-A48C-40B2-A39D-7D2A232D3F90}"/>
              </a:ext>
            </a:extLst>
          </p:cNvPr>
          <p:cNvSpPr txBox="1"/>
          <p:nvPr/>
        </p:nvSpPr>
        <p:spPr>
          <a:xfrm>
            <a:off x="9502813" y="5529369"/>
            <a:ext cx="159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Deposit</a:t>
            </a:r>
            <a:endParaRPr lang="en-GB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13BB846-57B0-4DA2-ABE2-482BF95ED357}"/>
              </a:ext>
            </a:extLst>
          </p:cNvPr>
          <p:cNvSpPr/>
          <p:nvPr/>
        </p:nvSpPr>
        <p:spPr>
          <a:xfrm>
            <a:off x="2997843" y="3483979"/>
            <a:ext cx="4168502" cy="233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565F7B-9CA4-4120-92D8-FADE0E93C7D6}"/>
              </a:ext>
            </a:extLst>
          </p:cNvPr>
          <p:cNvSpPr txBox="1"/>
          <p:nvPr/>
        </p:nvSpPr>
        <p:spPr>
          <a:xfrm>
            <a:off x="2966976" y="3133066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ASSET POOL</a:t>
            </a:r>
            <a:endParaRPr lang="en-GB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E97504C-9435-4D7C-B7EA-EFCBA60CED6F}"/>
              </a:ext>
            </a:extLst>
          </p:cNvPr>
          <p:cNvSpPr/>
          <p:nvPr/>
        </p:nvSpPr>
        <p:spPr>
          <a:xfrm>
            <a:off x="7322063" y="3483979"/>
            <a:ext cx="1758278" cy="233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8232AF-9D44-4FB4-A1FA-1EB0023DB781}"/>
              </a:ext>
            </a:extLst>
          </p:cNvPr>
          <p:cNvSpPr txBox="1"/>
          <p:nvPr/>
        </p:nvSpPr>
        <p:spPr>
          <a:xfrm>
            <a:off x="7258940" y="3158143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Collat</a:t>
            </a:r>
            <a:r>
              <a:rPr lang="en-US" dirty="0"/>
              <a:t> POOL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37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Web3 Wallet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903031-35A9-4B3E-89BA-1F72EEB7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603" y="94310"/>
            <a:ext cx="3026557" cy="5328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125053-717D-4B09-9ADA-90AEF9D8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603" y="94310"/>
            <a:ext cx="3026557" cy="532854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3ED44A3-6A46-435A-8392-B4EA38B2FB95}"/>
              </a:ext>
            </a:extLst>
          </p:cNvPr>
          <p:cNvSpPr/>
          <p:nvPr/>
        </p:nvSpPr>
        <p:spPr>
          <a:xfrm>
            <a:off x="11109138" y="4516644"/>
            <a:ext cx="925461" cy="85311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7694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A9E93C-C0B5-4317-9DFE-CB144308A167}"/>
              </a:ext>
            </a:extLst>
          </p:cNvPr>
          <p:cNvSpPr/>
          <p:nvPr/>
        </p:nvSpPr>
        <p:spPr>
          <a:xfrm>
            <a:off x="2370271" y="262319"/>
            <a:ext cx="925461" cy="85311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2099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E491E1-522E-41DF-B976-057B13902453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1CC4F-2870-49C2-B216-AC1BA7501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05"/>
          <a:stretch/>
        </p:blipFill>
        <p:spPr>
          <a:xfrm>
            <a:off x="803687" y="1123518"/>
            <a:ext cx="8180396" cy="389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BF20C-22A6-4F88-AD0F-E9CC80D0C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7" t="15092" r="22919" b="19742"/>
          <a:stretch/>
        </p:blipFill>
        <p:spPr>
          <a:xfrm>
            <a:off x="799587" y="1722188"/>
            <a:ext cx="2070727" cy="2673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4490C1-7735-4507-837F-CE6E345C6934}"/>
              </a:ext>
            </a:extLst>
          </p:cNvPr>
          <p:cNvSpPr/>
          <p:nvPr/>
        </p:nvSpPr>
        <p:spPr>
          <a:xfrm>
            <a:off x="840592" y="1123518"/>
            <a:ext cx="2029722" cy="278835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Equipment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255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E491E1-522E-41DF-B976-057B13902453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1CC4F-2870-49C2-B216-AC1BA7501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05"/>
          <a:stretch/>
        </p:blipFill>
        <p:spPr>
          <a:xfrm>
            <a:off x="803687" y="1123518"/>
            <a:ext cx="8180396" cy="389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BF20C-22A6-4F88-AD0F-E9CC80D0C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7" t="15092" r="22919" b="19742"/>
          <a:stretch/>
        </p:blipFill>
        <p:spPr>
          <a:xfrm>
            <a:off x="799587" y="1722188"/>
            <a:ext cx="2070727" cy="2673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4490C1-7735-4507-837F-CE6E345C6934}"/>
              </a:ext>
            </a:extLst>
          </p:cNvPr>
          <p:cNvSpPr/>
          <p:nvPr/>
        </p:nvSpPr>
        <p:spPr>
          <a:xfrm>
            <a:off x="840592" y="1123518"/>
            <a:ext cx="2029722" cy="278835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Equipment</a:t>
            </a:r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98EC28-4AA6-4159-B6CE-D013479090F9}"/>
              </a:ext>
            </a:extLst>
          </p:cNvPr>
          <p:cNvSpPr/>
          <p:nvPr/>
        </p:nvSpPr>
        <p:spPr>
          <a:xfrm>
            <a:off x="4011262" y="225196"/>
            <a:ext cx="925461" cy="85311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314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F0E2C7-8C7E-4C31-81BC-2E5EA0322179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74332A-3186-4F6F-91AE-FC85C424A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0"/>
          <a:stretch/>
        </p:blipFill>
        <p:spPr>
          <a:xfrm>
            <a:off x="803687" y="1123518"/>
            <a:ext cx="8180396" cy="39856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09E5AC-6C84-4602-9398-002D2DAAB7AF}"/>
              </a:ext>
            </a:extLst>
          </p:cNvPr>
          <p:cNvSpPr/>
          <p:nvPr/>
        </p:nvSpPr>
        <p:spPr>
          <a:xfrm>
            <a:off x="963605" y="4202960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0C2B96-93E9-43CA-9EE4-222D4F6452EB}"/>
              </a:ext>
            </a:extLst>
          </p:cNvPr>
          <p:cNvSpPr/>
          <p:nvPr/>
        </p:nvSpPr>
        <p:spPr>
          <a:xfrm>
            <a:off x="307602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C0489B-39B5-450A-8958-2B731BB1A6FA}"/>
              </a:ext>
            </a:extLst>
          </p:cNvPr>
          <p:cNvSpPr/>
          <p:nvPr/>
        </p:nvSpPr>
        <p:spPr>
          <a:xfrm>
            <a:off x="516588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537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435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F0E2C7-8C7E-4C31-81BC-2E5EA0322179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74332A-3186-4F6F-91AE-FC85C424A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0"/>
          <a:stretch/>
        </p:blipFill>
        <p:spPr>
          <a:xfrm>
            <a:off x="803687" y="1123518"/>
            <a:ext cx="8180396" cy="39856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09E5AC-6C84-4602-9398-002D2DAAB7AF}"/>
              </a:ext>
            </a:extLst>
          </p:cNvPr>
          <p:cNvSpPr/>
          <p:nvPr/>
        </p:nvSpPr>
        <p:spPr>
          <a:xfrm>
            <a:off x="963605" y="4202960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0C2B96-93E9-43CA-9EE4-222D4F6452EB}"/>
              </a:ext>
            </a:extLst>
          </p:cNvPr>
          <p:cNvSpPr/>
          <p:nvPr/>
        </p:nvSpPr>
        <p:spPr>
          <a:xfrm>
            <a:off x="307602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C0489B-39B5-450A-8958-2B731BB1A6FA}"/>
              </a:ext>
            </a:extLst>
          </p:cNvPr>
          <p:cNvSpPr/>
          <p:nvPr/>
        </p:nvSpPr>
        <p:spPr>
          <a:xfrm>
            <a:off x="516588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537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F74BE75-8F77-4E5D-9311-9FEB9B9A4AE3}"/>
              </a:ext>
            </a:extLst>
          </p:cNvPr>
          <p:cNvSpPr/>
          <p:nvPr/>
        </p:nvSpPr>
        <p:spPr>
          <a:xfrm>
            <a:off x="3600194" y="3095839"/>
            <a:ext cx="925461" cy="85311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420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F0E2C7-8C7E-4C31-81BC-2E5EA0322179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74332A-3186-4F6F-91AE-FC85C424A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0"/>
          <a:stretch/>
        </p:blipFill>
        <p:spPr>
          <a:xfrm>
            <a:off x="803687" y="1123518"/>
            <a:ext cx="8180396" cy="39856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09E5AC-6C84-4602-9398-002D2DAAB7AF}"/>
              </a:ext>
            </a:extLst>
          </p:cNvPr>
          <p:cNvSpPr/>
          <p:nvPr/>
        </p:nvSpPr>
        <p:spPr>
          <a:xfrm>
            <a:off x="963605" y="4202960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0C2B96-93E9-43CA-9EE4-222D4F6452EB}"/>
              </a:ext>
            </a:extLst>
          </p:cNvPr>
          <p:cNvSpPr/>
          <p:nvPr/>
        </p:nvSpPr>
        <p:spPr>
          <a:xfrm>
            <a:off x="307602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C0489B-39B5-450A-8958-2B731BB1A6FA}"/>
              </a:ext>
            </a:extLst>
          </p:cNvPr>
          <p:cNvSpPr/>
          <p:nvPr/>
        </p:nvSpPr>
        <p:spPr>
          <a:xfrm>
            <a:off x="516588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537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CDC55A-B05C-4C7C-9D35-7E67A39BD412}"/>
              </a:ext>
            </a:extLst>
          </p:cNvPr>
          <p:cNvSpPr/>
          <p:nvPr/>
        </p:nvSpPr>
        <p:spPr>
          <a:xfrm>
            <a:off x="794802" y="1103021"/>
            <a:ext cx="10591458" cy="5338783"/>
          </a:xfrm>
          <a:prstGeom prst="rect">
            <a:avLst/>
          </a:prstGeom>
          <a:solidFill>
            <a:srgbClr val="1D20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BC2971-9AFE-48CB-887B-945D2D2B0544}"/>
              </a:ext>
            </a:extLst>
          </p:cNvPr>
          <p:cNvSpPr/>
          <p:nvPr/>
        </p:nvSpPr>
        <p:spPr>
          <a:xfrm>
            <a:off x="2821108" y="1914909"/>
            <a:ext cx="5597112" cy="3895426"/>
          </a:xfrm>
          <a:prstGeom prst="roundRect">
            <a:avLst/>
          </a:prstGeom>
          <a:solidFill>
            <a:srgbClr val="1D20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F587DE-B584-4684-B349-247E8DEA2353}"/>
              </a:ext>
            </a:extLst>
          </p:cNvPr>
          <p:cNvSpPr/>
          <p:nvPr/>
        </p:nvSpPr>
        <p:spPr>
          <a:xfrm>
            <a:off x="7662030" y="2144534"/>
            <a:ext cx="504355" cy="5043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6DBDAB-2A42-44E7-89E1-7E1B07F31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6" t="14893" r="48271" b="19341"/>
          <a:stretch/>
        </p:blipFill>
        <p:spPr>
          <a:xfrm>
            <a:off x="3106088" y="2263447"/>
            <a:ext cx="2062526" cy="26980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54C31EA-07D6-496A-9B75-A9C595B69297}"/>
              </a:ext>
            </a:extLst>
          </p:cNvPr>
          <p:cNvSpPr/>
          <p:nvPr/>
        </p:nvSpPr>
        <p:spPr>
          <a:xfrm>
            <a:off x="5165195" y="3521588"/>
            <a:ext cx="2162305" cy="961775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Terms:</a:t>
            </a:r>
          </a:p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98B4FA-B94A-4DE2-8442-2DB2A068B470}"/>
              </a:ext>
            </a:extLst>
          </p:cNvPr>
          <p:cNvCxnSpPr/>
          <p:nvPr/>
        </p:nvCxnSpPr>
        <p:spPr>
          <a:xfrm>
            <a:off x="7757193" y="2263446"/>
            <a:ext cx="314027" cy="266530"/>
          </a:xfrm>
          <a:prstGeom prst="line">
            <a:avLst/>
          </a:prstGeom>
          <a:ln w="76200">
            <a:solidFill>
              <a:srgbClr val="1D20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B19DAF-FAF9-4687-B7F6-885380B48792}"/>
              </a:ext>
            </a:extLst>
          </p:cNvPr>
          <p:cNvCxnSpPr>
            <a:cxnSpLocks/>
          </p:cNvCxnSpPr>
          <p:nvPr/>
        </p:nvCxnSpPr>
        <p:spPr>
          <a:xfrm flipV="1">
            <a:off x="7757193" y="2255245"/>
            <a:ext cx="314027" cy="266530"/>
          </a:xfrm>
          <a:prstGeom prst="line">
            <a:avLst/>
          </a:prstGeom>
          <a:ln w="76200">
            <a:solidFill>
              <a:srgbClr val="1D20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2A6298B-641F-4A5A-81DD-B8D60FB872B0}"/>
              </a:ext>
            </a:extLst>
          </p:cNvPr>
          <p:cNvSpPr/>
          <p:nvPr/>
        </p:nvSpPr>
        <p:spPr>
          <a:xfrm>
            <a:off x="5165195" y="2412195"/>
            <a:ext cx="2162305" cy="961775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Owner:</a:t>
            </a:r>
            <a:r>
              <a:rPr lang="en-GB" dirty="0"/>
              <a:t> z</a:t>
            </a:r>
          </a:p>
          <a:p>
            <a:r>
              <a:rPr lang="en-GB" dirty="0"/>
              <a:t>Available till: d/m/y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DB67E7F-27F6-4806-9E54-F5434BB71F14}"/>
              </a:ext>
            </a:extLst>
          </p:cNvPr>
          <p:cNvSpPr/>
          <p:nvPr/>
        </p:nvSpPr>
        <p:spPr>
          <a:xfrm>
            <a:off x="5260529" y="4696279"/>
            <a:ext cx="2810691" cy="72578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D2026"/>
                </a:solidFill>
              </a:rPr>
              <a:t>Deposit x amount and agree to terms</a:t>
            </a:r>
            <a:endParaRPr lang="en-GB" dirty="0">
              <a:solidFill>
                <a:srgbClr val="1D20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08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F0E2C7-8C7E-4C31-81BC-2E5EA0322179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74332A-3186-4F6F-91AE-FC85C424A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0"/>
          <a:stretch/>
        </p:blipFill>
        <p:spPr>
          <a:xfrm>
            <a:off x="803687" y="1123518"/>
            <a:ext cx="8180396" cy="39856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09E5AC-6C84-4602-9398-002D2DAAB7AF}"/>
              </a:ext>
            </a:extLst>
          </p:cNvPr>
          <p:cNvSpPr/>
          <p:nvPr/>
        </p:nvSpPr>
        <p:spPr>
          <a:xfrm>
            <a:off x="963605" y="4202960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0C2B96-93E9-43CA-9EE4-222D4F6452EB}"/>
              </a:ext>
            </a:extLst>
          </p:cNvPr>
          <p:cNvSpPr/>
          <p:nvPr/>
        </p:nvSpPr>
        <p:spPr>
          <a:xfrm>
            <a:off x="307602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773C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C0489B-39B5-450A-8958-2B731BB1A6FA}"/>
              </a:ext>
            </a:extLst>
          </p:cNvPr>
          <p:cNvSpPr/>
          <p:nvPr/>
        </p:nvSpPr>
        <p:spPr>
          <a:xfrm>
            <a:off x="5165880" y="4199079"/>
            <a:ext cx="1849303" cy="713478"/>
          </a:xfrm>
          <a:prstGeom prst="rect">
            <a:avLst/>
          </a:prstGeom>
          <a:solidFill>
            <a:srgbClr val="1D2026"/>
          </a:solidFill>
          <a:ln w="76200">
            <a:solidFill>
              <a:srgbClr val="537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x $SAND </a:t>
            </a:r>
            <a:r>
              <a:rPr lang="en-US" dirty="0" err="1"/>
              <a:t>Collat</a:t>
            </a:r>
            <a:endParaRPr lang="en-US" dirty="0"/>
          </a:p>
          <a:p>
            <a:r>
              <a:rPr lang="en-US" dirty="0"/>
              <a:t>y $SAND per day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CDC55A-B05C-4C7C-9D35-7E67A39BD412}"/>
              </a:ext>
            </a:extLst>
          </p:cNvPr>
          <p:cNvSpPr/>
          <p:nvPr/>
        </p:nvSpPr>
        <p:spPr>
          <a:xfrm>
            <a:off x="794802" y="1103021"/>
            <a:ext cx="10591458" cy="5338783"/>
          </a:xfrm>
          <a:prstGeom prst="rect">
            <a:avLst/>
          </a:prstGeom>
          <a:solidFill>
            <a:srgbClr val="1D20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AA6107-4720-40DB-869B-6C53ADD14B25}"/>
              </a:ext>
            </a:extLst>
          </p:cNvPr>
          <p:cNvGrpSpPr/>
          <p:nvPr/>
        </p:nvGrpSpPr>
        <p:grpSpPr>
          <a:xfrm>
            <a:off x="2821108" y="1914909"/>
            <a:ext cx="5597112" cy="3895426"/>
            <a:chOff x="2821108" y="1914909"/>
            <a:chExt cx="5597112" cy="389542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ABC2971-9AFE-48CB-887B-945D2D2B0544}"/>
                </a:ext>
              </a:extLst>
            </p:cNvPr>
            <p:cNvSpPr/>
            <p:nvPr/>
          </p:nvSpPr>
          <p:spPr>
            <a:xfrm>
              <a:off x="2821108" y="1914909"/>
              <a:ext cx="5597112" cy="3895426"/>
            </a:xfrm>
            <a:prstGeom prst="roundRect">
              <a:avLst/>
            </a:prstGeom>
            <a:solidFill>
              <a:srgbClr val="1D202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F587DE-B584-4684-B349-247E8DEA2353}"/>
                </a:ext>
              </a:extLst>
            </p:cNvPr>
            <p:cNvSpPr/>
            <p:nvPr/>
          </p:nvSpPr>
          <p:spPr>
            <a:xfrm>
              <a:off x="7662030" y="2144534"/>
              <a:ext cx="504355" cy="5043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6DBDAB-2A42-44E7-89E1-7E1B07F31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16" t="14893" r="48271" b="19341"/>
            <a:stretch/>
          </p:blipFill>
          <p:spPr>
            <a:xfrm>
              <a:off x="3106088" y="2263447"/>
              <a:ext cx="2062526" cy="26980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4C31EA-07D6-496A-9B75-A9C595B69297}"/>
                </a:ext>
              </a:extLst>
            </p:cNvPr>
            <p:cNvSpPr/>
            <p:nvPr/>
          </p:nvSpPr>
          <p:spPr>
            <a:xfrm>
              <a:off x="5165195" y="3521588"/>
              <a:ext cx="2162305" cy="961775"/>
            </a:xfrm>
            <a:prstGeom prst="rect">
              <a:avLst/>
            </a:prstGeom>
            <a:solidFill>
              <a:srgbClr val="1D2026"/>
            </a:solidFill>
            <a:ln w="76200">
              <a:solidFill>
                <a:srgbClr val="773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Terms:</a:t>
              </a:r>
            </a:p>
            <a:p>
              <a:r>
                <a:rPr lang="en-US" dirty="0"/>
                <a:t>x $SAND </a:t>
              </a:r>
              <a:r>
                <a:rPr lang="en-US" dirty="0" err="1"/>
                <a:t>Collat</a:t>
              </a:r>
              <a:endParaRPr lang="en-US" dirty="0"/>
            </a:p>
            <a:p>
              <a:r>
                <a:rPr lang="en-US" dirty="0"/>
                <a:t>y $SAND per day</a:t>
              </a:r>
              <a:endParaRPr lang="en-GB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98B4FA-B94A-4DE2-8442-2DB2A068B470}"/>
                </a:ext>
              </a:extLst>
            </p:cNvPr>
            <p:cNvCxnSpPr/>
            <p:nvPr/>
          </p:nvCxnSpPr>
          <p:spPr>
            <a:xfrm>
              <a:off x="7757193" y="2263446"/>
              <a:ext cx="314027" cy="266530"/>
            </a:xfrm>
            <a:prstGeom prst="line">
              <a:avLst/>
            </a:prstGeom>
            <a:ln w="76200">
              <a:solidFill>
                <a:srgbClr val="1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7B19DAF-FAF9-4687-B7F6-885380B48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193" y="2255245"/>
              <a:ext cx="314027" cy="266530"/>
            </a:xfrm>
            <a:prstGeom prst="line">
              <a:avLst/>
            </a:prstGeom>
            <a:ln w="76200">
              <a:solidFill>
                <a:srgbClr val="1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2A6298B-641F-4A5A-81DD-B8D60FB872B0}"/>
                </a:ext>
              </a:extLst>
            </p:cNvPr>
            <p:cNvSpPr/>
            <p:nvPr/>
          </p:nvSpPr>
          <p:spPr>
            <a:xfrm>
              <a:off x="5165195" y="2412195"/>
              <a:ext cx="2162305" cy="961775"/>
            </a:xfrm>
            <a:prstGeom prst="rect">
              <a:avLst/>
            </a:prstGeom>
            <a:solidFill>
              <a:srgbClr val="1D2026"/>
            </a:solidFill>
            <a:ln w="76200">
              <a:solidFill>
                <a:srgbClr val="773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Owner:</a:t>
              </a:r>
              <a:r>
                <a:rPr lang="en-GB" dirty="0"/>
                <a:t> z</a:t>
              </a:r>
            </a:p>
            <a:p>
              <a:r>
                <a:rPr lang="en-GB" dirty="0"/>
                <a:t>Available till: d/m/y</a:t>
              </a:r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DB67E7F-27F6-4806-9E54-F5434BB71F14}"/>
                </a:ext>
              </a:extLst>
            </p:cNvPr>
            <p:cNvSpPr/>
            <p:nvPr/>
          </p:nvSpPr>
          <p:spPr>
            <a:xfrm>
              <a:off x="5260529" y="4696279"/>
              <a:ext cx="2810691" cy="72578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D2026"/>
                  </a:solidFill>
                </a:rPr>
                <a:t>Deposit x amount and agree to terms</a:t>
              </a:r>
              <a:endParaRPr lang="en-GB" dirty="0">
                <a:solidFill>
                  <a:srgbClr val="1D2026"/>
                </a:solidFill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CB2C619F-D248-4831-B692-D081EC5FC9F7}"/>
              </a:ext>
            </a:extLst>
          </p:cNvPr>
          <p:cNvSpPr/>
          <p:nvPr/>
        </p:nvSpPr>
        <p:spPr>
          <a:xfrm>
            <a:off x="6203143" y="4637125"/>
            <a:ext cx="925461" cy="85311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D2026"/>
                </a:solidFill>
              </a:rPr>
              <a:t>Click</a:t>
            </a:r>
            <a:endParaRPr lang="en-GB" dirty="0">
              <a:solidFill>
                <a:srgbClr val="1D20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58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E491E1-522E-41DF-B976-057B13902453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1CC4F-2870-49C2-B216-AC1BA7501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05"/>
          <a:stretch/>
        </p:blipFill>
        <p:spPr>
          <a:xfrm>
            <a:off x="803687" y="1123518"/>
            <a:ext cx="8180396" cy="389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BF20C-22A6-4F88-AD0F-E9CC80D0C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7" t="15092" r="22919" b="19742"/>
          <a:stretch/>
        </p:blipFill>
        <p:spPr>
          <a:xfrm>
            <a:off x="799587" y="1722188"/>
            <a:ext cx="2070727" cy="2673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4490C1-7735-4507-837F-CE6E345C6934}"/>
              </a:ext>
            </a:extLst>
          </p:cNvPr>
          <p:cNvSpPr/>
          <p:nvPr/>
        </p:nvSpPr>
        <p:spPr>
          <a:xfrm>
            <a:off x="840592" y="1123518"/>
            <a:ext cx="2029722" cy="278835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Equipment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80F4A-7BA8-43CF-96D2-2E7B062C3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6" t="14893" r="48271" b="19341"/>
          <a:stretch/>
        </p:blipFill>
        <p:spPr>
          <a:xfrm>
            <a:off x="2782152" y="1709887"/>
            <a:ext cx="2062526" cy="26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36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31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22FE02-6DCE-4592-A768-88AEBB4F5558}"/>
              </a:ext>
            </a:extLst>
          </p:cNvPr>
          <p:cNvSpPr/>
          <p:nvPr/>
        </p:nvSpPr>
        <p:spPr>
          <a:xfrm>
            <a:off x="918256" y="376971"/>
            <a:ext cx="10309187" cy="3950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CCCDF3-C978-4282-B236-4794EFAB9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Real World Example/Explanation of Process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782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E491E1-522E-41DF-B976-057B13902453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1CC4F-2870-49C2-B216-AC1BA7501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05"/>
          <a:stretch/>
        </p:blipFill>
        <p:spPr>
          <a:xfrm>
            <a:off x="803687" y="1123518"/>
            <a:ext cx="8180396" cy="389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BF20C-22A6-4F88-AD0F-E9CC80D0C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7" t="15092" r="22919" b="19742"/>
          <a:stretch/>
        </p:blipFill>
        <p:spPr>
          <a:xfrm>
            <a:off x="799587" y="1722188"/>
            <a:ext cx="2070727" cy="2673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4490C1-7735-4507-837F-CE6E345C6934}"/>
              </a:ext>
            </a:extLst>
          </p:cNvPr>
          <p:cNvSpPr/>
          <p:nvPr/>
        </p:nvSpPr>
        <p:spPr>
          <a:xfrm>
            <a:off x="840592" y="1123518"/>
            <a:ext cx="2029722" cy="278835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Equipment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80F4A-7BA8-43CF-96D2-2E7B062C3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6" t="14893" r="48271" b="19341"/>
          <a:stretch/>
        </p:blipFill>
        <p:spPr>
          <a:xfrm>
            <a:off x="2782152" y="1709887"/>
            <a:ext cx="2062526" cy="26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90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E491E1-522E-41DF-B976-057B13902453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1CC4F-2870-49C2-B216-AC1BA7501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05"/>
          <a:stretch/>
        </p:blipFill>
        <p:spPr>
          <a:xfrm>
            <a:off x="803687" y="1123518"/>
            <a:ext cx="8180396" cy="389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BF20C-22A6-4F88-AD0F-E9CC80D0C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7" t="15092" r="22919" b="19742"/>
          <a:stretch/>
        </p:blipFill>
        <p:spPr>
          <a:xfrm>
            <a:off x="799587" y="1722188"/>
            <a:ext cx="2070727" cy="2673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4490C1-7735-4507-837F-CE6E345C6934}"/>
              </a:ext>
            </a:extLst>
          </p:cNvPr>
          <p:cNvSpPr/>
          <p:nvPr/>
        </p:nvSpPr>
        <p:spPr>
          <a:xfrm>
            <a:off x="840592" y="1123518"/>
            <a:ext cx="2029722" cy="278835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Equipment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80F4A-7BA8-43CF-96D2-2E7B062C3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6" t="14893" r="48271" b="19341"/>
          <a:stretch/>
        </p:blipFill>
        <p:spPr>
          <a:xfrm>
            <a:off x="2782152" y="1709887"/>
            <a:ext cx="2062526" cy="269809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4CEE9A9-22A5-4E36-AFD6-3D7FEEB69F97}"/>
              </a:ext>
            </a:extLst>
          </p:cNvPr>
          <p:cNvSpPr/>
          <p:nvPr/>
        </p:nvSpPr>
        <p:spPr>
          <a:xfrm>
            <a:off x="794802" y="1103021"/>
            <a:ext cx="10591458" cy="5338783"/>
          </a:xfrm>
          <a:prstGeom prst="rect">
            <a:avLst/>
          </a:prstGeom>
          <a:solidFill>
            <a:srgbClr val="1D20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3344AD-2C31-4C2E-BBCC-8D846729B59A}"/>
              </a:ext>
            </a:extLst>
          </p:cNvPr>
          <p:cNvGrpSpPr/>
          <p:nvPr/>
        </p:nvGrpSpPr>
        <p:grpSpPr>
          <a:xfrm>
            <a:off x="2821108" y="1914909"/>
            <a:ext cx="5597112" cy="3895426"/>
            <a:chOff x="2821108" y="1914909"/>
            <a:chExt cx="5597112" cy="389542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E4491F-3D79-4F5F-A689-15A8AE5342D2}"/>
                </a:ext>
              </a:extLst>
            </p:cNvPr>
            <p:cNvSpPr/>
            <p:nvPr/>
          </p:nvSpPr>
          <p:spPr>
            <a:xfrm>
              <a:off x="2821108" y="1914909"/>
              <a:ext cx="5597112" cy="3895426"/>
            </a:xfrm>
            <a:prstGeom prst="roundRect">
              <a:avLst/>
            </a:prstGeom>
            <a:solidFill>
              <a:srgbClr val="1D202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96340B8-FB73-4106-B9F1-9DC8081CF3A5}"/>
                </a:ext>
              </a:extLst>
            </p:cNvPr>
            <p:cNvSpPr/>
            <p:nvPr/>
          </p:nvSpPr>
          <p:spPr>
            <a:xfrm>
              <a:off x="7662030" y="2144534"/>
              <a:ext cx="504355" cy="5043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32DFD4E-9BB0-4899-92AB-2AB17261E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16" t="14893" r="48271" b="19341"/>
            <a:stretch/>
          </p:blipFill>
          <p:spPr>
            <a:xfrm>
              <a:off x="3106088" y="2263447"/>
              <a:ext cx="2062526" cy="269809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5D7CA1-0C89-423F-8DAD-5A88EEC56EFD}"/>
                </a:ext>
              </a:extLst>
            </p:cNvPr>
            <p:cNvSpPr/>
            <p:nvPr/>
          </p:nvSpPr>
          <p:spPr>
            <a:xfrm>
              <a:off x="5165195" y="3521588"/>
              <a:ext cx="2162305" cy="961775"/>
            </a:xfrm>
            <a:prstGeom prst="rect">
              <a:avLst/>
            </a:prstGeom>
            <a:solidFill>
              <a:srgbClr val="1D2026"/>
            </a:solidFill>
            <a:ln w="76200">
              <a:solidFill>
                <a:srgbClr val="773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Terms:</a:t>
              </a:r>
            </a:p>
            <a:p>
              <a:r>
                <a:rPr lang="en-US" dirty="0"/>
                <a:t>x $SAND </a:t>
              </a:r>
              <a:r>
                <a:rPr lang="en-US" dirty="0" err="1"/>
                <a:t>Collat</a:t>
              </a:r>
              <a:endParaRPr lang="en-US" dirty="0"/>
            </a:p>
            <a:p>
              <a:r>
                <a:rPr lang="en-US" dirty="0"/>
                <a:t>y $SAND per day</a:t>
              </a:r>
              <a:endParaRPr lang="en-GB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A3B5E8-0DED-487C-9CA8-21616B51A32F}"/>
                </a:ext>
              </a:extLst>
            </p:cNvPr>
            <p:cNvCxnSpPr/>
            <p:nvPr/>
          </p:nvCxnSpPr>
          <p:spPr>
            <a:xfrm>
              <a:off x="7757193" y="2263446"/>
              <a:ext cx="314027" cy="266530"/>
            </a:xfrm>
            <a:prstGeom prst="line">
              <a:avLst/>
            </a:prstGeom>
            <a:ln w="76200">
              <a:solidFill>
                <a:srgbClr val="1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DC6E47-893B-4BF3-9E17-43E9CE99D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193" y="2255245"/>
              <a:ext cx="314027" cy="266530"/>
            </a:xfrm>
            <a:prstGeom prst="line">
              <a:avLst/>
            </a:prstGeom>
            <a:ln w="76200">
              <a:solidFill>
                <a:srgbClr val="1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9AAD85-F137-498F-A5FB-0E611CB2F8B4}"/>
                </a:ext>
              </a:extLst>
            </p:cNvPr>
            <p:cNvSpPr/>
            <p:nvPr/>
          </p:nvSpPr>
          <p:spPr>
            <a:xfrm>
              <a:off x="5165195" y="2412195"/>
              <a:ext cx="2162305" cy="961775"/>
            </a:xfrm>
            <a:prstGeom prst="rect">
              <a:avLst/>
            </a:prstGeom>
            <a:solidFill>
              <a:srgbClr val="1D2026"/>
            </a:solidFill>
            <a:ln w="76200">
              <a:solidFill>
                <a:srgbClr val="773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OG Owner:</a:t>
              </a:r>
              <a:r>
                <a:rPr lang="en-GB" dirty="0"/>
                <a:t> z</a:t>
              </a:r>
            </a:p>
            <a:p>
              <a:r>
                <a:rPr lang="en-GB" dirty="0"/>
                <a:t>Available till: d/m/y</a:t>
              </a:r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604DE45-2CDD-4CDC-96A0-3998FC02D253}"/>
                </a:ext>
              </a:extLst>
            </p:cNvPr>
            <p:cNvSpPr/>
            <p:nvPr/>
          </p:nvSpPr>
          <p:spPr>
            <a:xfrm>
              <a:off x="5260529" y="4696279"/>
              <a:ext cx="2810691" cy="72578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D2026"/>
                  </a:solidFill>
                </a:rPr>
                <a:t>Return Item for </a:t>
              </a:r>
              <a:r>
                <a:rPr lang="en-US" dirty="0" err="1">
                  <a:solidFill>
                    <a:srgbClr val="1D2026"/>
                  </a:solidFill>
                </a:rPr>
                <a:t>Collat</a:t>
              </a:r>
              <a:r>
                <a:rPr lang="en-US" dirty="0">
                  <a:solidFill>
                    <a:srgbClr val="1D2026"/>
                  </a:solidFill>
                </a:rPr>
                <a:t> return</a:t>
              </a:r>
              <a:endParaRPr lang="en-GB" dirty="0">
                <a:solidFill>
                  <a:srgbClr val="1D20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20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7387F6-4487-4228-92D5-4229DE55B5D8}"/>
              </a:ext>
            </a:extLst>
          </p:cNvPr>
          <p:cNvSpPr/>
          <p:nvPr/>
        </p:nvSpPr>
        <p:spPr>
          <a:xfrm>
            <a:off x="233726" y="779085"/>
            <a:ext cx="11829793" cy="5912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33CAFAC4-A819-408D-839D-E5F4BFAE78E7}"/>
              </a:ext>
            </a:extLst>
          </p:cNvPr>
          <p:cNvSpPr/>
          <p:nvPr/>
        </p:nvSpPr>
        <p:spPr>
          <a:xfrm flipV="1">
            <a:off x="233726" y="180421"/>
            <a:ext cx="1718087" cy="598664"/>
          </a:xfrm>
          <a:prstGeom prst="flowChartManualOperati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48960AD8-BC32-468B-9445-336BEC742E5C}"/>
              </a:ext>
            </a:extLst>
          </p:cNvPr>
          <p:cNvSpPr/>
          <p:nvPr/>
        </p:nvSpPr>
        <p:spPr>
          <a:xfrm flipV="1">
            <a:off x="1951813" y="180421"/>
            <a:ext cx="1718087" cy="598664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D98AAA1B-0877-4F48-AD67-561932D15EAF}"/>
              </a:ext>
            </a:extLst>
          </p:cNvPr>
          <p:cNvSpPr/>
          <p:nvPr/>
        </p:nvSpPr>
        <p:spPr>
          <a:xfrm flipV="1">
            <a:off x="3669900" y="180421"/>
            <a:ext cx="1718087" cy="598664"/>
          </a:xfrm>
          <a:prstGeom prst="flowChartManualOperati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3109E4-75E3-4186-B3DA-E3157422499E}"/>
              </a:ext>
            </a:extLst>
          </p:cNvPr>
          <p:cNvSpPr/>
          <p:nvPr/>
        </p:nvSpPr>
        <p:spPr>
          <a:xfrm>
            <a:off x="9779570" y="180421"/>
            <a:ext cx="2283949" cy="50845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Connected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FCEFE-2F9B-4A5E-87B5-985445574E27}"/>
              </a:ext>
            </a:extLst>
          </p:cNvPr>
          <p:cNvSpPr txBox="1"/>
          <p:nvPr/>
        </p:nvSpPr>
        <p:spPr>
          <a:xfrm>
            <a:off x="4137351" y="295087"/>
            <a:ext cx="125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POOL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3F528-0F71-4974-AB1C-A43805703E7D}"/>
              </a:ext>
            </a:extLst>
          </p:cNvPr>
          <p:cNvSpPr txBox="1"/>
          <p:nvPr/>
        </p:nvSpPr>
        <p:spPr>
          <a:xfrm>
            <a:off x="2125051" y="295087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ITEMS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0F618-F9A2-4EA4-9A2B-4F88A24F4885}"/>
              </a:ext>
            </a:extLst>
          </p:cNvPr>
          <p:cNvSpPr txBox="1"/>
          <p:nvPr/>
        </p:nvSpPr>
        <p:spPr>
          <a:xfrm>
            <a:off x="655043" y="282420"/>
            <a:ext cx="163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E491E1-522E-41DF-B976-057B13902453}"/>
              </a:ext>
            </a:extLst>
          </p:cNvPr>
          <p:cNvSpPr/>
          <p:nvPr/>
        </p:nvSpPr>
        <p:spPr>
          <a:xfrm>
            <a:off x="795487" y="1103021"/>
            <a:ext cx="10591458" cy="5338783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1CC4F-2870-49C2-B216-AC1BA7501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05"/>
          <a:stretch/>
        </p:blipFill>
        <p:spPr>
          <a:xfrm>
            <a:off x="803687" y="1123518"/>
            <a:ext cx="8180396" cy="389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BF20C-22A6-4F88-AD0F-E9CC80D0C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7" t="15092" r="22919" b="19742"/>
          <a:stretch/>
        </p:blipFill>
        <p:spPr>
          <a:xfrm>
            <a:off x="799587" y="1722188"/>
            <a:ext cx="2070727" cy="26734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4490C1-7735-4507-837F-CE6E345C6934}"/>
              </a:ext>
            </a:extLst>
          </p:cNvPr>
          <p:cNvSpPr/>
          <p:nvPr/>
        </p:nvSpPr>
        <p:spPr>
          <a:xfrm>
            <a:off x="840592" y="1123518"/>
            <a:ext cx="2029722" cy="278835"/>
          </a:xfrm>
          <a:prstGeom prst="rect">
            <a:avLst/>
          </a:prstGeom>
          <a:solidFill>
            <a:srgbClr val="1D2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Equipment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80F4A-7BA8-43CF-96D2-2E7B062C3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6" t="14893" r="48271" b="19341"/>
          <a:stretch/>
        </p:blipFill>
        <p:spPr>
          <a:xfrm>
            <a:off x="2782152" y="1709887"/>
            <a:ext cx="2062526" cy="269809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4CEE9A9-22A5-4E36-AFD6-3D7FEEB69F97}"/>
              </a:ext>
            </a:extLst>
          </p:cNvPr>
          <p:cNvSpPr/>
          <p:nvPr/>
        </p:nvSpPr>
        <p:spPr>
          <a:xfrm>
            <a:off x="794802" y="1103021"/>
            <a:ext cx="10591458" cy="5338783"/>
          </a:xfrm>
          <a:prstGeom prst="rect">
            <a:avLst/>
          </a:prstGeom>
          <a:solidFill>
            <a:srgbClr val="1D20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3344AD-2C31-4C2E-BBCC-8D846729B59A}"/>
              </a:ext>
            </a:extLst>
          </p:cNvPr>
          <p:cNvGrpSpPr/>
          <p:nvPr/>
        </p:nvGrpSpPr>
        <p:grpSpPr>
          <a:xfrm>
            <a:off x="2821108" y="1914909"/>
            <a:ext cx="5597112" cy="3895426"/>
            <a:chOff x="2821108" y="1914909"/>
            <a:chExt cx="5597112" cy="389542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E4491F-3D79-4F5F-A689-15A8AE5342D2}"/>
                </a:ext>
              </a:extLst>
            </p:cNvPr>
            <p:cNvSpPr/>
            <p:nvPr/>
          </p:nvSpPr>
          <p:spPr>
            <a:xfrm>
              <a:off x="2821108" y="1914909"/>
              <a:ext cx="5597112" cy="3895426"/>
            </a:xfrm>
            <a:prstGeom prst="roundRect">
              <a:avLst/>
            </a:prstGeom>
            <a:solidFill>
              <a:srgbClr val="1D202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96340B8-FB73-4106-B9F1-9DC8081CF3A5}"/>
                </a:ext>
              </a:extLst>
            </p:cNvPr>
            <p:cNvSpPr/>
            <p:nvPr/>
          </p:nvSpPr>
          <p:spPr>
            <a:xfrm>
              <a:off x="7662030" y="2144534"/>
              <a:ext cx="504355" cy="5043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32DFD4E-9BB0-4899-92AB-2AB17261E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16" t="14893" r="48271" b="19341"/>
            <a:stretch/>
          </p:blipFill>
          <p:spPr>
            <a:xfrm>
              <a:off x="3106088" y="2263447"/>
              <a:ext cx="2062526" cy="269809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5D7CA1-0C89-423F-8DAD-5A88EEC56EFD}"/>
                </a:ext>
              </a:extLst>
            </p:cNvPr>
            <p:cNvSpPr/>
            <p:nvPr/>
          </p:nvSpPr>
          <p:spPr>
            <a:xfrm>
              <a:off x="5165195" y="3521588"/>
              <a:ext cx="2162305" cy="961775"/>
            </a:xfrm>
            <a:prstGeom prst="rect">
              <a:avLst/>
            </a:prstGeom>
            <a:solidFill>
              <a:srgbClr val="1D2026"/>
            </a:solidFill>
            <a:ln w="76200">
              <a:solidFill>
                <a:srgbClr val="773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Terms:</a:t>
              </a:r>
            </a:p>
            <a:p>
              <a:r>
                <a:rPr lang="en-US" dirty="0"/>
                <a:t>x $SAND </a:t>
              </a:r>
              <a:r>
                <a:rPr lang="en-US" dirty="0" err="1"/>
                <a:t>Collat</a:t>
              </a:r>
              <a:endParaRPr lang="en-US" dirty="0"/>
            </a:p>
            <a:p>
              <a:r>
                <a:rPr lang="en-US" dirty="0"/>
                <a:t>y $SAND per day</a:t>
              </a:r>
              <a:endParaRPr lang="en-GB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A3B5E8-0DED-487C-9CA8-21616B51A32F}"/>
                </a:ext>
              </a:extLst>
            </p:cNvPr>
            <p:cNvCxnSpPr/>
            <p:nvPr/>
          </p:nvCxnSpPr>
          <p:spPr>
            <a:xfrm>
              <a:off x="7757193" y="2263446"/>
              <a:ext cx="314027" cy="266530"/>
            </a:xfrm>
            <a:prstGeom prst="line">
              <a:avLst/>
            </a:prstGeom>
            <a:ln w="76200">
              <a:solidFill>
                <a:srgbClr val="1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DC6E47-893B-4BF3-9E17-43E9CE99D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193" y="2255245"/>
              <a:ext cx="314027" cy="266530"/>
            </a:xfrm>
            <a:prstGeom prst="line">
              <a:avLst/>
            </a:prstGeom>
            <a:ln w="76200">
              <a:solidFill>
                <a:srgbClr val="1D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9AAD85-F137-498F-A5FB-0E611CB2F8B4}"/>
                </a:ext>
              </a:extLst>
            </p:cNvPr>
            <p:cNvSpPr/>
            <p:nvPr/>
          </p:nvSpPr>
          <p:spPr>
            <a:xfrm>
              <a:off x="5165195" y="2412195"/>
              <a:ext cx="2162305" cy="961775"/>
            </a:xfrm>
            <a:prstGeom prst="rect">
              <a:avLst/>
            </a:prstGeom>
            <a:solidFill>
              <a:srgbClr val="1D2026"/>
            </a:solidFill>
            <a:ln w="76200">
              <a:solidFill>
                <a:srgbClr val="773C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OG Owner:</a:t>
              </a:r>
              <a:r>
                <a:rPr lang="en-GB" dirty="0"/>
                <a:t> z</a:t>
              </a:r>
            </a:p>
            <a:p>
              <a:r>
                <a:rPr lang="en-GB" dirty="0"/>
                <a:t>Available till: d/m/y</a:t>
              </a:r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604DE45-2CDD-4CDC-96A0-3998FC02D253}"/>
                </a:ext>
              </a:extLst>
            </p:cNvPr>
            <p:cNvSpPr/>
            <p:nvPr/>
          </p:nvSpPr>
          <p:spPr>
            <a:xfrm>
              <a:off x="5260529" y="4696279"/>
              <a:ext cx="2810691" cy="72578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D2026"/>
                  </a:solidFill>
                </a:rPr>
                <a:t>Return Item for </a:t>
              </a:r>
              <a:r>
                <a:rPr lang="en-US" dirty="0" err="1">
                  <a:solidFill>
                    <a:srgbClr val="1D2026"/>
                  </a:solidFill>
                </a:rPr>
                <a:t>Collat</a:t>
              </a:r>
              <a:r>
                <a:rPr lang="en-US" dirty="0">
                  <a:solidFill>
                    <a:srgbClr val="1D2026"/>
                  </a:solidFill>
                </a:rPr>
                <a:t> return</a:t>
              </a:r>
              <a:endParaRPr lang="en-GB" dirty="0">
                <a:solidFill>
                  <a:srgbClr val="1D2026"/>
                </a:solidFill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C3FECFD8-D000-4C01-8C72-E1538F7F7659}"/>
              </a:ext>
            </a:extLst>
          </p:cNvPr>
          <p:cNvSpPr/>
          <p:nvPr/>
        </p:nvSpPr>
        <p:spPr>
          <a:xfrm>
            <a:off x="6203143" y="4637125"/>
            <a:ext cx="925461" cy="85311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D2026"/>
                </a:solidFill>
              </a:rPr>
              <a:t>Click</a:t>
            </a:r>
            <a:endParaRPr lang="en-GB" dirty="0">
              <a:solidFill>
                <a:srgbClr val="1D20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65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9DF14B-A879-4E03-ACE6-729C8E1251E6}"/>
              </a:ext>
            </a:extLst>
          </p:cNvPr>
          <p:cNvSpPr/>
          <p:nvPr/>
        </p:nvSpPr>
        <p:spPr>
          <a:xfrm>
            <a:off x="439837" y="412829"/>
            <a:ext cx="11115555" cy="1466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Warnings for over-</a:t>
            </a:r>
            <a:r>
              <a:rPr lang="en-US" dirty="0" err="1">
                <a:solidFill>
                  <a:schemeClr val="bg1"/>
                </a:solidFill>
              </a:rPr>
              <a:t>collateralising</a:t>
            </a:r>
            <a:r>
              <a:rPr lang="en-US" dirty="0">
                <a:solidFill>
                  <a:schemeClr val="bg1"/>
                </a:solidFill>
              </a:rPr>
              <a:t> and under-collateralizing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Keep most things off chain, keep costs low </a:t>
            </a:r>
            <a:r>
              <a:rPr lang="en-US" dirty="0" err="1">
                <a:solidFill>
                  <a:schemeClr val="bg1"/>
                </a:solidFill>
              </a:rPr>
              <a:t>af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Just try to get to MVP 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By giving users choices in whether to over/under collat. They take on the risk etc [big clear warning button lol]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Could offer </a:t>
            </a:r>
            <a:r>
              <a:rPr lang="en-GB" dirty="0" err="1">
                <a:solidFill>
                  <a:schemeClr val="bg1"/>
                </a:solidFill>
              </a:rPr>
              <a:t>aTokens</a:t>
            </a:r>
            <a:r>
              <a:rPr lang="en-GB" dirty="0">
                <a:solidFill>
                  <a:schemeClr val="bg1"/>
                </a:solidFill>
              </a:rPr>
              <a:t> (like </a:t>
            </a:r>
            <a:r>
              <a:rPr lang="en-GB" dirty="0" err="1">
                <a:solidFill>
                  <a:schemeClr val="bg1"/>
                </a:solidFill>
              </a:rPr>
              <a:t>Aave</a:t>
            </a:r>
            <a:r>
              <a:rPr lang="en-GB" dirty="0">
                <a:solidFill>
                  <a:schemeClr val="bg1"/>
                </a:solidFill>
              </a:rPr>
              <a:t>) to give more confidence in lending?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7D731-BC70-4B75-B014-064AC339579D}"/>
              </a:ext>
            </a:extLst>
          </p:cNvPr>
          <p:cNvSpPr/>
          <p:nvPr/>
        </p:nvSpPr>
        <p:spPr>
          <a:xfrm>
            <a:off x="150472" y="2073797"/>
            <a:ext cx="6798196" cy="25676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Questions for us to consider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Just target Equipment </a:t>
            </a:r>
            <a:r>
              <a:rPr lang="en-US" dirty="0" err="1">
                <a:solidFill>
                  <a:schemeClr val="bg1"/>
                </a:solidFill>
              </a:rPr>
              <a:t>rn</a:t>
            </a:r>
            <a:r>
              <a:rPr lang="en-US" dirty="0">
                <a:solidFill>
                  <a:schemeClr val="bg1"/>
                </a:solidFill>
              </a:rPr>
              <a:t>?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Maybe fork the current marketplace?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Ui should be similar to Sandbox? Maybe different?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Can we acc do it? Lol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What fee cut do we take? (I think 1-5%)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Any name ideas lmao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Should we allow multiple listings of same asset (</a:t>
            </a:r>
            <a:r>
              <a:rPr lang="en-US" dirty="0" err="1">
                <a:solidFill>
                  <a:schemeClr val="bg1"/>
                </a:solidFill>
              </a:rPr>
              <a:t>ie</a:t>
            </a:r>
            <a:r>
              <a:rPr lang="en-US" dirty="0">
                <a:solidFill>
                  <a:schemeClr val="bg1"/>
                </a:solidFill>
              </a:rPr>
              <a:t> 20 sand per day for 110% OR 30 sand per day for 90%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F32CA8-70A4-41DB-8098-13F603AD9257}"/>
              </a:ext>
            </a:extLst>
          </p:cNvPr>
          <p:cNvSpPr/>
          <p:nvPr/>
        </p:nvSpPr>
        <p:spPr>
          <a:xfrm>
            <a:off x="7072130" y="1966561"/>
            <a:ext cx="4282633" cy="6917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Need maybe 1 more back end to help with smart contracts/database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E7965-1767-4C7C-A953-8A1329ADE52D}"/>
              </a:ext>
            </a:extLst>
          </p:cNvPr>
          <p:cNvSpPr/>
          <p:nvPr/>
        </p:nvSpPr>
        <p:spPr>
          <a:xfrm>
            <a:off x="289365" y="4838218"/>
            <a:ext cx="11790745" cy="17863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Other Things to note;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When I say ASSETS in this pres. I’m mostly talking about equipment as this is the best example of why you would use this but I guess you could also use this for the other ASSETS(art, entities, wearables, </a:t>
            </a:r>
            <a:r>
              <a:rPr lang="en-US" dirty="0" err="1"/>
              <a:t>etc</a:t>
            </a:r>
            <a:r>
              <a:rPr lang="en-US" dirty="0"/>
              <a:t>) I just don’t really see a value in doing this?? </a:t>
            </a:r>
          </a:p>
          <a:p>
            <a:pPr marL="285750" indent="-285750">
              <a:buFontTx/>
              <a:buChar char="-"/>
            </a:pPr>
            <a:r>
              <a:rPr lang="en-US" dirty="0"/>
              <a:t>Currently gameplay isn’t acc active so this is all </a:t>
            </a:r>
            <a:r>
              <a:rPr lang="en-US" dirty="0" err="1"/>
              <a:t>kinda</a:t>
            </a:r>
            <a:r>
              <a:rPr lang="en-US" dirty="0"/>
              <a:t> pointless but could be a cool proof of concept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839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658AC3-CB73-47B0-9ABD-A064455FB7C0}"/>
              </a:ext>
            </a:extLst>
          </p:cNvPr>
          <p:cNvSpPr/>
          <p:nvPr/>
        </p:nvSpPr>
        <p:spPr>
          <a:xfrm>
            <a:off x="169763" y="111888"/>
            <a:ext cx="6439382" cy="29468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Useful links general: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2"/>
              </a:rPr>
              <a:t>https://www.sandbox.game/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https://sandboxgame.gitbook.io/the-sandbox/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https://medium.com/sandbox-game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https://installers.sandbox.game/The_Sandbox_Whitepaper_2020.pdf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https://medium.com/sandbox-game/erc-1155-a-new-standard-for-the-sandbox-c95ee1e45072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https://medium.com/sandbox-game/user-generated-contents-meets-nfts-within-the-sandbox-4b865966c54e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E432D5-1C4B-4729-9A23-9632E654C947}"/>
              </a:ext>
            </a:extLst>
          </p:cNvPr>
          <p:cNvSpPr/>
          <p:nvPr/>
        </p:nvSpPr>
        <p:spPr>
          <a:xfrm>
            <a:off x="169764" y="3140242"/>
            <a:ext cx="6439381" cy="1356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https://github.com/thesandboxgame/sandbox-smart-contracts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9"/>
              </a:rPr>
              <a:t>https://github.com/ethereum/eips/issues/1155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84173-D9C9-4FEE-94D0-C4082CD01552}"/>
              </a:ext>
            </a:extLst>
          </p:cNvPr>
          <p:cNvSpPr/>
          <p:nvPr/>
        </p:nvSpPr>
        <p:spPr>
          <a:xfrm>
            <a:off x="6692095" y="111888"/>
            <a:ext cx="4739833" cy="432479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Contract Addresses/</a:t>
            </a:r>
            <a:r>
              <a:rPr lang="en-US" dirty="0" err="1"/>
              <a:t>OpenSea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0"/>
              </a:rPr>
              <a:t>https://etherscan.io/token/0x3845badAde8e6dFF049820680d1F14bD3903a5d0</a:t>
            </a:r>
            <a:r>
              <a:rPr lang="en-US" dirty="0"/>
              <a:t> - sand token address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11"/>
              </a:rPr>
              <a:t>https://etherscan.io/token/0x50f5474724e0ee42d9a4e711ccfb275809fd6d4a#balances</a:t>
            </a:r>
            <a:r>
              <a:rPr lang="en-US" dirty="0"/>
              <a:t> – land address, might not be useful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12"/>
              </a:rPr>
              <a:t>https://etherscan.io/address/0xa342f5d851e866e18ff98f351f2c6637f4478db5#readProxyContract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3"/>
              </a:rPr>
              <a:t>https://opensea.io/assets/0xa342f5d851e866e18ff98f351f2c6637f4478db5/40785833732304342849735419653626615027421227776496020677721887159020450484224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6545FB-9743-447E-80AE-15013DBAC4AD}"/>
              </a:ext>
            </a:extLst>
          </p:cNvPr>
          <p:cNvSpPr/>
          <p:nvPr/>
        </p:nvSpPr>
        <p:spPr>
          <a:xfrm>
            <a:off x="6692095" y="4496514"/>
            <a:ext cx="4834360" cy="228407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Socials</a:t>
            </a:r>
          </a:p>
          <a:p>
            <a:r>
              <a:rPr lang="en-GB" dirty="0">
                <a:hlinkClick r:id="rId14"/>
              </a:rPr>
              <a:t>https://www.reddit.com/r/TheSandboxGaming/</a:t>
            </a:r>
            <a:r>
              <a:rPr lang="en-US" dirty="0"/>
              <a:t> </a:t>
            </a:r>
          </a:p>
          <a:p>
            <a:r>
              <a:rPr lang="en-GB" dirty="0">
                <a:hlinkClick r:id="rId15"/>
              </a:rPr>
              <a:t>https://discord.gg/STsVX5GPhz</a:t>
            </a:r>
            <a:endParaRPr lang="en-GB" dirty="0"/>
          </a:p>
          <a:p>
            <a:r>
              <a:rPr lang="en-GB" dirty="0">
                <a:hlinkClick r:id="rId4"/>
              </a:rPr>
              <a:t>https://medium.com/sandbox-game</a:t>
            </a:r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42CD9-919A-45B9-9CF5-FC32D3A7080E}"/>
              </a:ext>
            </a:extLst>
          </p:cNvPr>
          <p:cNvSpPr/>
          <p:nvPr/>
        </p:nvSpPr>
        <p:spPr>
          <a:xfrm>
            <a:off x="501119" y="4578020"/>
            <a:ext cx="6108026" cy="17057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Competitors/Similar Projects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16"/>
              </a:rPr>
              <a:t>https://twitter.com/OortDigital</a:t>
            </a:r>
            <a:r>
              <a:rPr lang="en-US" dirty="0"/>
              <a:t> - </a:t>
            </a:r>
            <a:r>
              <a:rPr lang="en-US" dirty="0">
                <a:hlinkClick r:id="rId17"/>
              </a:rPr>
              <a:t>https://etherscan.io/address/0xa133541435caeb964f572132acd8feac3ed1d80b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8"/>
              </a:rPr>
              <a:t>https://github.com/oort-digital</a:t>
            </a:r>
            <a:r>
              <a:rPr lang="en-US" dirty="0"/>
              <a:t> (FUCK)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19"/>
              </a:rPr>
              <a:t>https://docs.oortdigital.tech/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284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5A44E-C773-4060-928F-BFBED744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0" y="215799"/>
            <a:ext cx="11841496" cy="2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0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0"/>
            <a:ext cx="2055043" cy="6055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4FF06-BAD0-4BC1-A5D5-48CF78D24BF0}"/>
              </a:ext>
            </a:extLst>
          </p:cNvPr>
          <p:cNvSpPr txBox="1"/>
          <p:nvPr/>
        </p:nvSpPr>
        <p:spPr>
          <a:xfrm>
            <a:off x="524719" y="675523"/>
            <a:ext cx="16937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have diamond sword (worth X sand) I am currently not using or planning to use for next three weeks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am willing to loan this for 20$sand per day with 90% of X as </a:t>
            </a:r>
            <a:r>
              <a:rPr lang="en-US" dirty="0" err="1">
                <a:solidFill>
                  <a:schemeClr val="bg1"/>
                </a:solidFill>
              </a:rPr>
              <a:t>Collat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CD2736-925B-4888-BEC0-A788A93E7727}"/>
              </a:ext>
            </a:extLst>
          </p:cNvPr>
          <p:cNvGrpSpPr/>
          <p:nvPr/>
        </p:nvGrpSpPr>
        <p:grpSpPr>
          <a:xfrm>
            <a:off x="629858" y="4734915"/>
            <a:ext cx="1185332" cy="1605987"/>
            <a:chOff x="629858" y="4734915"/>
            <a:chExt cx="1185332" cy="160598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3560740-D593-4672-81CB-D416E50824E6}"/>
                </a:ext>
              </a:extLst>
            </p:cNvPr>
            <p:cNvSpPr/>
            <p:nvPr/>
          </p:nvSpPr>
          <p:spPr>
            <a:xfrm>
              <a:off x="629858" y="4734915"/>
              <a:ext cx="1185332" cy="16059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EF6206-F662-4E96-B96F-10F1F6FE767E}"/>
                </a:ext>
              </a:extLst>
            </p:cNvPr>
            <p:cNvSpPr txBox="1"/>
            <p:nvPr/>
          </p:nvSpPr>
          <p:spPr>
            <a:xfrm>
              <a:off x="683989" y="5545948"/>
              <a:ext cx="1077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Diamond Sword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BB657DB-3EA7-4129-B2E8-37BCE0FC0C7B}"/>
                </a:ext>
              </a:extLst>
            </p:cNvPr>
            <p:cNvSpPr/>
            <p:nvPr/>
          </p:nvSpPr>
          <p:spPr>
            <a:xfrm>
              <a:off x="723987" y="4813805"/>
              <a:ext cx="997074" cy="6890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46EA7-00B2-4469-B879-773D31268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017" y="4881362"/>
              <a:ext cx="609652" cy="575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3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1922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F68133A-03F3-4FF0-96CF-6E46A9461F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3002" y="2964156"/>
            <a:ext cx="2976479" cy="1821087"/>
          </a:xfrm>
          <a:prstGeom prst="bentConnector3">
            <a:avLst>
              <a:gd name="adj1" fmla="val 10000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5C5F73-FA9E-4A11-A040-45B372AF24F8}"/>
              </a:ext>
            </a:extLst>
          </p:cNvPr>
          <p:cNvSpPr txBox="1"/>
          <p:nvPr/>
        </p:nvSpPr>
        <p:spPr>
          <a:xfrm>
            <a:off x="977254" y="4393630"/>
            <a:ext cx="178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20 sand per day</a:t>
            </a:r>
          </a:p>
          <a:p>
            <a:pPr marL="285750" indent="-285750">
              <a:buFontTx/>
              <a:buChar char="-"/>
            </a:pPr>
            <a:r>
              <a:rPr lang="en-US" dirty="0"/>
              <a:t>90% </a:t>
            </a:r>
            <a:r>
              <a:rPr lang="en-US" dirty="0" err="1"/>
              <a:t>Collat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98B170-6411-4109-BDB6-550B79A709F0}"/>
              </a:ext>
            </a:extLst>
          </p:cNvPr>
          <p:cNvGrpSpPr/>
          <p:nvPr/>
        </p:nvGrpSpPr>
        <p:grpSpPr>
          <a:xfrm>
            <a:off x="1299581" y="2676899"/>
            <a:ext cx="1110208" cy="1504202"/>
            <a:chOff x="629858" y="4734914"/>
            <a:chExt cx="1185332" cy="16059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E70524-8A9E-4A8F-BF46-EB7563014BE5}"/>
                </a:ext>
              </a:extLst>
            </p:cNvPr>
            <p:cNvSpPr/>
            <p:nvPr/>
          </p:nvSpPr>
          <p:spPr>
            <a:xfrm>
              <a:off x="629858" y="4734914"/>
              <a:ext cx="1185332" cy="16059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02B94C-F822-4E11-8A4F-F6B42EE15D4B}"/>
                </a:ext>
              </a:extLst>
            </p:cNvPr>
            <p:cNvSpPr txBox="1"/>
            <p:nvPr/>
          </p:nvSpPr>
          <p:spPr>
            <a:xfrm>
              <a:off x="683989" y="5545948"/>
              <a:ext cx="1077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Diamond Sword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285ABD-C683-4E61-8C25-E29077AB5173}"/>
                </a:ext>
              </a:extLst>
            </p:cNvPr>
            <p:cNvSpPr/>
            <p:nvPr/>
          </p:nvSpPr>
          <p:spPr>
            <a:xfrm>
              <a:off x="723986" y="4813805"/>
              <a:ext cx="997074" cy="6890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506B78-D372-46C2-8D4B-7521D9BFA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017" y="4881362"/>
              <a:ext cx="609652" cy="575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767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0C557E-5613-4097-8461-CBFC0E77B879}"/>
              </a:ext>
            </a:extLst>
          </p:cNvPr>
          <p:cNvSpPr/>
          <p:nvPr/>
        </p:nvSpPr>
        <p:spPr>
          <a:xfrm>
            <a:off x="3009422" y="727277"/>
            <a:ext cx="1967696" cy="25232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B90A66-E179-43BD-99A2-4078AA638C1D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5C5F73-FA9E-4A11-A040-45B372AF24F8}"/>
              </a:ext>
            </a:extLst>
          </p:cNvPr>
          <p:cNvSpPr txBox="1"/>
          <p:nvPr/>
        </p:nvSpPr>
        <p:spPr>
          <a:xfrm>
            <a:off x="3189143" y="1988917"/>
            <a:ext cx="178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Diamond Sword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20 sand per day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90% </a:t>
            </a:r>
            <a:r>
              <a:rPr lang="en-US" dirty="0" err="1">
                <a:solidFill>
                  <a:schemeClr val="bg1"/>
                </a:solidFill>
              </a:rPr>
              <a:t>Collat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946FFA-5303-4430-8B72-2264B1A0DD44}"/>
              </a:ext>
            </a:extLst>
          </p:cNvPr>
          <p:cNvSpPr/>
          <p:nvPr/>
        </p:nvSpPr>
        <p:spPr>
          <a:xfrm>
            <a:off x="3132881" y="844953"/>
            <a:ext cx="1655180" cy="1082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CB5CB5-CFE1-4C2D-85CB-246D70F1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56" y="933998"/>
            <a:ext cx="981625" cy="92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6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0C557E-5613-4097-8461-CBFC0E77B879}"/>
              </a:ext>
            </a:extLst>
          </p:cNvPr>
          <p:cNvSpPr/>
          <p:nvPr/>
        </p:nvSpPr>
        <p:spPr>
          <a:xfrm>
            <a:off x="3009422" y="727277"/>
            <a:ext cx="1967696" cy="25232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FB33B-E0FF-4A7C-9650-7349241B734C}"/>
              </a:ext>
            </a:extLst>
          </p:cNvPr>
          <p:cNvSpPr/>
          <p:nvPr/>
        </p:nvSpPr>
        <p:spPr>
          <a:xfrm>
            <a:off x="9774602" y="542041"/>
            <a:ext cx="2055043" cy="3038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0F9EF0-1916-4857-A1E1-E991BF29CA83}"/>
              </a:ext>
            </a:extLst>
          </p:cNvPr>
          <p:cNvSpPr/>
          <p:nvPr/>
        </p:nvSpPr>
        <p:spPr>
          <a:xfrm>
            <a:off x="2812648" y="586450"/>
            <a:ext cx="6566704" cy="5544273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FCBBB-0660-495E-BE00-B94B460F7273}"/>
              </a:ext>
            </a:extLst>
          </p:cNvPr>
          <p:cNvSpPr txBox="1"/>
          <p:nvPr/>
        </p:nvSpPr>
        <p:spPr>
          <a:xfrm>
            <a:off x="389581" y="217118"/>
            <a:ext cx="202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Lender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3E256B-6DF6-4E30-BEDF-372C8C9B9802}"/>
              </a:ext>
            </a:extLst>
          </p:cNvPr>
          <p:cNvSpPr txBox="1"/>
          <p:nvPr/>
        </p:nvSpPr>
        <p:spPr>
          <a:xfrm>
            <a:off x="9705153" y="217118"/>
            <a:ext cx="17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Borrower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279CE4-3644-4333-9B1C-D1EFCB7B270D}"/>
              </a:ext>
            </a:extLst>
          </p:cNvPr>
          <p:cNvSpPr txBox="1"/>
          <p:nvPr/>
        </p:nvSpPr>
        <p:spPr>
          <a:xfrm>
            <a:off x="2781786" y="172709"/>
            <a:ext cx="253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System</a:t>
            </a:r>
            <a:endParaRPr lang="en-GB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5C5F73-FA9E-4A11-A040-45B372AF24F8}"/>
              </a:ext>
            </a:extLst>
          </p:cNvPr>
          <p:cNvSpPr txBox="1"/>
          <p:nvPr/>
        </p:nvSpPr>
        <p:spPr>
          <a:xfrm>
            <a:off x="3189143" y="1988917"/>
            <a:ext cx="178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Diamond Sword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20 sand per day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90% </a:t>
            </a:r>
            <a:r>
              <a:rPr lang="en-US" dirty="0" err="1">
                <a:solidFill>
                  <a:schemeClr val="bg1"/>
                </a:solidFill>
              </a:rPr>
              <a:t>Collat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946FFA-5303-4430-8B72-2264B1A0DD44}"/>
              </a:ext>
            </a:extLst>
          </p:cNvPr>
          <p:cNvSpPr/>
          <p:nvPr/>
        </p:nvSpPr>
        <p:spPr>
          <a:xfrm>
            <a:off x="3132881" y="844953"/>
            <a:ext cx="1655180" cy="1082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245CD5-0AFB-45DA-9EC3-B7F6F576683C}"/>
              </a:ext>
            </a:extLst>
          </p:cNvPr>
          <p:cNvSpPr txBox="1"/>
          <p:nvPr/>
        </p:nvSpPr>
        <p:spPr>
          <a:xfrm>
            <a:off x="9813404" y="613909"/>
            <a:ext cx="18731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cannot afford Diamond sword but I need it to complete a quest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do have 90% of sword value in sand and willing to pay 20 sand for the day/s I use it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06314A-FE07-4CA3-91DC-0115C3ACBE1E}"/>
              </a:ext>
            </a:extLst>
          </p:cNvPr>
          <p:cNvSpPr/>
          <p:nvPr/>
        </p:nvSpPr>
        <p:spPr>
          <a:xfrm>
            <a:off x="466627" y="542041"/>
            <a:ext cx="2055043" cy="2729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D4DD5E-D2DC-4145-9FD6-8D9D9784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64" y="932942"/>
            <a:ext cx="973424" cy="9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6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1593</Words>
  <Application>Microsoft Office PowerPoint</Application>
  <PresentationFormat>Widescreen</PresentationFormat>
  <Paragraphs>413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Lending ASSETs in The Sandbox Proposal</vt:lpstr>
      <vt:lpstr>Quick Primer on The Sandbox</vt:lpstr>
      <vt:lpstr>Bits we acc care about:</vt:lpstr>
      <vt:lpstr>PowerPoint Presentation</vt:lpstr>
      <vt:lpstr>Real World Example/Explanation of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Borrower steals ASSET?</vt:lpstr>
      <vt:lpstr>PowerPoint Presentation</vt:lpstr>
      <vt:lpstr>PowerPoint Presentation</vt:lpstr>
      <vt:lpstr>Rough Designs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Rough Mock-Up of UI Flow/Process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Galvin [ed18j2g]</dc:creator>
  <cp:lastModifiedBy>Jake Galvin [ed18j2g]</cp:lastModifiedBy>
  <cp:revision>48</cp:revision>
  <dcterms:created xsi:type="dcterms:W3CDTF">2021-04-01T20:13:02Z</dcterms:created>
  <dcterms:modified xsi:type="dcterms:W3CDTF">2021-04-05T14:09:46Z</dcterms:modified>
</cp:coreProperties>
</file>